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1" r:id="rId6"/>
    <p:sldId id="260" r:id="rId7"/>
    <p:sldId id="274" r:id="rId8"/>
    <p:sldId id="275" r:id="rId9"/>
    <p:sldId id="264" r:id="rId10"/>
    <p:sldId id="265" r:id="rId11"/>
    <p:sldId id="267" r:id="rId12"/>
    <p:sldId id="273" r:id="rId13"/>
    <p:sldId id="270" r:id="rId14"/>
    <p:sldId id="271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D636"/>
    <a:srgbClr val="29C4E3"/>
    <a:srgbClr val="59B35D"/>
    <a:srgbClr val="ECA902"/>
    <a:srgbClr val="FFFF00"/>
    <a:srgbClr val="C851E9"/>
    <a:srgbClr val="29FAFF"/>
    <a:srgbClr val="3399FF"/>
    <a:srgbClr val="97FDFF"/>
    <a:srgbClr val="F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14"/>
          <c:dPt>
            <c:idx val="0"/>
            <c:bubble3D val="0"/>
            <c:explosion val="0"/>
            <c:spPr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</c:spPr>
          </c:dPt>
          <c:dPt>
            <c:idx val="1"/>
            <c:bubble3D val="0"/>
            <c:explosion val="8"/>
            <c:spPr>
              <a:solidFill>
                <a:srgbClr val="FFFF00"/>
              </a:solidFill>
            </c:spPr>
          </c:dPt>
          <c:dPt>
            <c:idx val="2"/>
            <c:bubble3D val="0"/>
            <c:explosion val="10"/>
          </c:dPt>
          <c:cat>
            <c:numRef>
              <c:f>Tabelle1!$A$2:$A$4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8.9</c:v>
                </c:pt>
                <c:pt idx="1">
                  <c:v>1.5</c:v>
                </c:pt>
                <c:pt idx="2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rgbClr val="3ED636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cat>
            <c:strRef>
              <c:f>Tabelle1!$A$2:$A$5</c:f>
              <c:strCache>
                <c:ptCount val="4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0.3913</cdr:x>
      <cdr:y>0.35632</cdr:y>
    </cdr:from>
    <cdr:to>
      <cdr:x>0.61739</cdr:x>
      <cdr:y>0.65517</cdr:y>
    </cdr:to>
    <cdr:sp macro="" textlink="">
      <cdr:nvSpPr>
        <cdr:cNvPr id="2" name="Ellipse 1"/>
        <cdr:cNvSpPr/>
      </cdr:nvSpPr>
      <cdr:spPr>
        <a:xfrm xmlns:a="http://schemas.openxmlformats.org/drawingml/2006/main">
          <a:off x="3214674" y="2214567"/>
          <a:ext cx="1857413" cy="185738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de-DE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CE58-FC32-472E-8AE4-FB96A7F35589}" type="datetimeFigureOut">
              <a:rPr lang="de-DE" smtClean="0"/>
              <a:pPr/>
              <a:t>13.03.2013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1044-1B2E-43BE-A6C8-9FE1FB92BA6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CE58-FC32-472E-8AE4-FB96A7F35589}" type="datetimeFigureOut">
              <a:rPr lang="de-DE" smtClean="0"/>
              <a:pPr/>
              <a:t>13.03.2013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1044-1B2E-43BE-A6C8-9FE1FB92BA6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CE58-FC32-472E-8AE4-FB96A7F35589}" type="datetimeFigureOut">
              <a:rPr lang="de-DE" smtClean="0"/>
              <a:pPr/>
              <a:t>13.03.2013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1044-1B2E-43BE-A6C8-9FE1FB92BA6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CE58-FC32-472E-8AE4-FB96A7F35589}" type="datetimeFigureOut">
              <a:rPr lang="de-DE" smtClean="0"/>
              <a:pPr/>
              <a:t>13.03.2013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1044-1B2E-43BE-A6C8-9FE1FB92BA6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CE58-FC32-472E-8AE4-FB96A7F35589}" type="datetimeFigureOut">
              <a:rPr lang="de-DE" smtClean="0"/>
              <a:pPr/>
              <a:t>13.03.2013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1044-1B2E-43BE-A6C8-9FE1FB92BA6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CE58-FC32-472E-8AE4-FB96A7F35589}" type="datetimeFigureOut">
              <a:rPr lang="de-DE" smtClean="0"/>
              <a:pPr/>
              <a:t>13.03.2013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1044-1B2E-43BE-A6C8-9FE1FB92BA6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CE58-FC32-472E-8AE4-FB96A7F35589}" type="datetimeFigureOut">
              <a:rPr lang="de-DE" smtClean="0"/>
              <a:pPr/>
              <a:t>13.03.2013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1044-1B2E-43BE-A6C8-9FE1FB92BA6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CE58-FC32-472E-8AE4-FB96A7F35589}" type="datetimeFigureOut">
              <a:rPr lang="de-DE" smtClean="0"/>
              <a:pPr/>
              <a:t>13.03.2013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1044-1B2E-43BE-A6C8-9FE1FB92BA6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CE58-FC32-472E-8AE4-FB96A7F35589}" type="datetimeFigureOut">
              <a:rPr lang="de-DE" smtClean="0"/>
              <a:pPr/>
              <a:t>13.03.2013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1044-1B2E-43BE-A6C8-9FE1FB92BA6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CE58-FC32-472E-8AE4-FB96A7F35589}" type="datetimeFigureOut">
              <a:rPr lang="de-DE" smtClean="0"/>
              <a:pPr/>
              <a:t>13.03.2013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1044-1B2E-43BE-A6C8-9FE1FB92BA6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CE58-FC32-472E-8AE4-FB96A7F35589}" type="datetimeFigureOut">
              <a:rPr lang="de-DE" smtClean="0"/>
              <a:pPr/>
              <a:t>13.03.2013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1044-1B2E-43BE-A6C8-9FE1FB92BA61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5CE58-FC32-472E-8AE4-FB96A7F35589}" type="datetimeFigureOut">
              <a:rPr lang="de-DE" smtClean="0"/>
              <a:pPr/>
              <a:t>13.03.2013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21044-1B2E-43BE-A6C8-9FE1FB92BA61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01-Siren\IMG_0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99" y="0"/>
            <a:ext cx="9158399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19672" y="3573015"/>
            <a:ext cx="72008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26979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Руководители </a:t>
            </a:r>
            <a:r>
              <a:rPr kumimoji="0" lang="ru-RU" sz="2000" b="0" i="0" u="none" strike="noStrike" cap="none" normalizeH="0" baseline="0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проекта:</a:t>
            </a:r>
            <a:endParaRPr kumimoji="0" lang="de-DE" sz="2000" b="0" i="0" u="none" strike="noStrike" cap="none" normalizeH="0" baseline="0" dirty="0" smtClean="0"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Т.Г. Архарова, учитель естествознания</a:t>
            </a:r>
            <a:endParaRPr kumimoji="0" lang="ru-RU" sz="2000" b="0" i="0" u="none" strike="noStrike" cap="none" normalizeH="0" baseline="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А.М. Таратынов, член-корреспондент РАХ, </a:t>
            </a:r>
            <a:endParaRPr kumimoji="0" lang="ru-RU" sz="2000" b="0" i="0" u="none" strike="noStrike" cap="none" normalizeH="0" baseline="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заслуженный </a:t>
            </a:r>
            <a:r>
              <a:rPr kumimoji="0" lang="ru-RU" sz="2000" b="0" i="0" u="none" strike="noStrike" cap="none" normalizeH="0" baseline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художник РФ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Е.А. Таратынова, член союза художников </a:t>
            </a:r>
            <a:endParaRPr kumimoji="0" lang="ru-RU" sz="2000" b="0" i="0" u="none" strike="noStrike" cap="none" normalizeH="0" baseline="0" dirty="0" smtClean="0"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44638" y="1490008"/>
            <a:ext cx="61926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ИЗМЕНЧИВАЯ ПАЛИТРА ПРЕКРАСНОГО</a:t>
            </a:r>
            <a:endParaRPr kumimoji="0" lang="ru-RU" sz="4000" b="1" i="0" u="none" strike="noStrike" cap="none" normalizeH="0" baseline="0" dirty="0" smtClean="0"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63688" y="5363994"/>
            <a:ext cx="235745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Выполнили: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Полина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Титкова</a:t>
            </a:r>
            <a:endParaRPr kumimoji="0" lang="de-DE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Владимир Иванов</a:t>
            </a:r>
            <a:endParaRPr kumimoji="0" lang="de-DE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Александра Титкова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548680"/>
            <a:ext cx="734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Средняя общеобразовательная школа с углубленным изучением иностранного языка при ГК РФ в Бонне</a:t>
            </a:r>
            <a:r>
              <a:rPr lang="ru-RU" b="1" dirty="0">
                <a:solidFill>
                  <a:schemeClr val="bg1"/>
                </a:solidFill>
              </a:rPr>
              <a:t>, ФРГ</a:t>
            </a: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 8"/>
          <p:cNvGraphicFramePr/>
          <p:nvPr/>
        </p:nvGraphicFramePr>
        <p:xfrm>
          <a:off x="-357222" y="0"/>
          <a:ext cx="6357982" cy="621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28596" y="2714620"/>
            <a:ext cx="321467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Взаимодействие с окружающим </a:t>
            </a:r>
            <a:endParaRPr kumimoji="0" lang="de-D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миром ребёнок способен </a:t>
            </a:r>
            <a:endParaRPr kumimoji="0" lang="de-D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осуществлять через </a:t>
            </a:r>
            <a:endParaRPr kumimoji="0" lang="de-D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восприятие цветов и оттенков.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000364" y="1643050"/>
            <a:ext cx="30003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Раскрываются многие способности </a:t>
            </a:r>
            <a:endParaRPr kumimoji="0" lang="de-D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ребёнка, которые необходимо развивать.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 descr="F:\07-TSCHAYNIK\IMG_264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5071" y="3143248"/>
            <a:ext cx="4856085" cy="360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22531" grpId="0"/>
      <p:bldP spid="225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B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Натюрморты вызывают интерес у ребёнка изображением предметов, цветовыми сочетаниями, колоритом.</a:t>
            </a:r>
            <a:endParaRPr kumimoji="0" lang="de-D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581" name="Picture 5" descr="F:\10-Ovochi\IMG_2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86190"/>
            <a:ext cx="3840000" cy="2880000"/>
          </a:xfrm>
          <a:prstGeom prst="rect">
            <a:avLst/>
          </a:prstGeom>
          <a:noFill/>
        </p:spPr>
      </p:pic>
      <p:pic>
        <p:nvPicPr>
          <p:cNvPr id="6146" name="Picture 2" descr="F:\10-Ovochi\IMG_2645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794"/>
            <a:ext cx="3838307" cy="2880000"/>
          </a:xfrm>
          <a:prstGeom prst="rect">
            <a:avLst/>
          </a:prstGeom>
          <a:noFill/>
        </p:spPr>
      </p:pic>
      <p:pic>
        <p:nvPicPr>
          <p:cNvPr id="6147" name="Picture 3" descr="F:\10-Ovochi\IMG_0322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785794"/>
            <a:ext cx="3602962" cy="2880000"/>
          </a:xfrm>
          <a:prstGeom prst="rect">
            <a:avLst/>
          </a:prstGeom>
          <a:noFill/>
        </p:spPr>
      </p:pic>
      <p:pic>
        <p:nvPicPr>
          <p:cNvPr id="6148" name="Picture 4" descr="F:\10-Ovochi\IMG_2675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857628"/>
            <a:ext cx="3600000" cy="28310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5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 8"/>
          <p:cNvGraphicFramePr/>
          <p:nvPr/>
        </p:nvGraphicFramePr>
        <p:xfrm>
          <a:off x="428596" y="357166"/>
          <a:ext cx="8215370" cy="621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143240" y="1071546"/>
            <a:ext cx="30003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приобретает различные знания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286116" y="5214950"/>
            <a:ext cx="2416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овладевает изобразительными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навыками и умениями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643042" y="2571744"/>
            <a:ext cx="26432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уточняет и углубляет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представления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 окружающем мире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072066" y="2786058"/>
            <a:ext cx="3571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запоминает характерные особенности 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 детали предметов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71802" y="3214686"/>
            <a:ext cx="30003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создавая изображение,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ребёнок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30721" grpId="0"/>
      <p:bldP spid="30722" grpId="0"/>
      <p:bldP spid="30723" grpId="0"/>
      <p:bldP spid="30724" grpId="0"/>
      <p:bldP spid="307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178006"/>
            <a:ext cx="678657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Законы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зрительного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восприятия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дети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усваивают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бессознательном уровне.</a:t>
            </a:r>
            <a:endParaRPr kumimoji="0" lang="de-D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Они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очень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восприимчивы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живописи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живут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мире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образов.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650" name="Picture 2" descr="F:\13\IMG_2670.JPG"/>
          <p:cNvPicPr>
            <a:picLocks noChangeAspect="1" noChangeArrowheads="1"/>
          </p:cNvPicPr>
          <p:nvPr/>
        </p:nvPicPr>
        <p:blipFill>
          <a:blip r:embed="rId2" cstate="print"/>
          <a:srcRect t="2480" b="3333"/>
          <a:stretch>
            <a:fillRect/>
          </a:stretch>
        </p:blipFill>
        <p:spPr bwMode="auto">
          <a:xfrm>
            <a:off x="285720" y="1000108"/>
            <a:ext cx="2901177" cy="3643338"/>
          </a:xfrm>
          <a:prstGeom prst="rect">
            <a:avLst/>
          </a:prstGeom>
          <a:noFill/>
        </p:spPr>
      </p:pic>
      <p:pic>
        <p:nvPicPr>
          <p:cNvPr id="27651" name="Picture 3" descr="F:\13\IMG_2646.JPG"/>
          <p:cNvPicPr>
            <a:picLocks noChangeAspect="1" noChangeArrowheads="1"/>
          </p:cNvPicPr>
          <p:nvPr/>
        </p:nvPicPr>
        <p:blipFill>
          <a:blip r:embed="rId3" cstate="print"/>
          <a:srcRect l="7441" t="7938" r="7726" b="2765"/>
          <a:stretch>
            <a:fillRect/>
          </a:stretch>
        </p:blipFill>
        <p:spPr bwMode="auto">
          <a:xfrm rot="5400000">
            <a:off x="2902116" y="3312934"/>
            <a:ext cx="3648000" cy="2880000"/>
          </a:xfrm>
          <a:prstGeom prst="rect">
            <a:avLst/>
          </a:prstGeom>
          <a:noFill/>
        </p:spPr>
      </p:pic>
      <p:pic>
        <p:nvPicPr>
          <p:cNvPr id="27652" name="Picture 4" descr="F:\13\IMG_26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857232"/>
            <a:ext cx="2880000" cy="216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6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D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2771800" y="1124744"/>
            <a:ext cx="3024336" cy="1080120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563888" y="2708920"/>
            <a:ext cx="1584176" cy="1008112"/>
          </a:xfrm>
          <a:prstGeom prst="ellipse">
            <a:avLst/>
          </a:prstGeom>
          <a:solidFill>
            <a:srgbClr val="C85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580112" y="3501008"/>
            <a:ext cx="2592288" cy="1008112"/>
          </a:xfrm>
          <a:prstGeom prst="ellipse">
            <a:avLst/>
          </a:prstGeom>
          <a:solidFill>
            <a:srgbClr val="29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1115616" y="4221088"/>
            <a:ext cx="3168352" cy="936104"/>
          </a:xfrm>
          <a:prstGeom prst="ellipse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395536" y="2132856"/>
            <a:ext cx="2664296" cy="14401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786182" y="2857496"/>
            <a:ext cx="11156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Занятия</a:t>
            </a:r>
            <a:endParaRPr kumimoji="0" lang="de-DE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живописью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71802" y="1357298"/>
            <a:ext cx="25083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Развитие изобразительных </a:t>
            </a:r>
            <a:endParaRPr kumimoji="0" lang="de-DE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способностей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39552" y="2492896"/>
            <a:ext cx="25717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Развитие эстетического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понимания прекрасного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475656" y="4437112"/>
            <a:ext cx="25976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Развитие пространственного</a:t>
            </a:r>
            <a:endParaRPr kumimoji="0" lang="de-DE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мышления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724128" y="3645024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Развитие творческого воображения</a:t>
            </a:r>
            <a:endParaRPr lang="de-DE" dirty="0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2987824" y="3212976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4355976" y="2204864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 flipV="1">
            <a:off x="5076056" y="3573016"/>
            <a:ext cx="432048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3419872" y="3789040"/>
            <a:ext cx="504056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9" grpId="0" animBg="1"/>
      <p:bldP spid="28673" grpId="0"/>
      <p:bldP spid="28674" grpId="0"/>
      <p:bldP spid="28675" grpId="0"/>
      <p:bldP spid="2867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A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785786" y="285728"/>
            <a:ext cx="70008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Для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развития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эстетического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восприятия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живописи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важно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использовать поэзию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А.С.Пушкина.</a:t>
            </a:r>
            <a:endParaRPr kumimoji="0" lang="de-D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Когда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создается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картина ,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поэтический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текст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оказывает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огромное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влияние.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194" name="Picture 2" descr="L:\19-Puschkin\IMG_0328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573016"/>
            <a:ext cx="3381561" cy="2496543"/>
          </a:xfrm>
          <a:prstGeom prst="rect">
            <a:avLst/>
          </a:prstGeom>
          <a:noFill/>
        </p:spPr>
      </p:pic>
      <p:pic>
        <p:nvPicPr>
          <p:cNvPr id="8195" name="Picture 3" descr="L:\19-Puschkin\IMG_2667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1556793"/>
            <a:ext cx="4195134" cy="28083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7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B0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771800" y="1124744"/>
            <a:ext cx="3312368" cy="1080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203848" y="2996952"/>
            <a:ext cx="2376264" cy="648072"/>
          </a:xfrm>
          <a:prstGeom prst="rect">
            <a:avLst/>
          </a:prstGeom>
          <a:solidFill>
            <a:srgbClr val="59B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395536" y="4509120"/>
            <a:ext cx="3168352" cy="864096"/>
          </a:xfrm>
          <a:prstGeom prst="rect">
            <a:avLst/>
          </a:prstGeom>
          <a:solidFill>
            <a:srgbClr val="29C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004048" y="4581128"/>
            <a:ext cx="3816424" cy="864096"/>
          </a:xfrm>
          <a:prstGeom prst="rect">
            <a:avLst/>
          </a:prstGeom>
          <a:solidFill>
            <a:srgbClr val="ECA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090042" y="1356728"/>
            <a:ext cx="26432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Основа для содержательного</a:t>
            </a:r>
            <a:endParaRPr kumimoji="0" lang="de-DE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общения детей между собой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357554" y="3071810"/>
            <a:ext cx="2143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Занятия рисованием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11560" y="4653136"/>
            <a:ext cx="28641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Положительное эмоциональное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c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остояние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429826" y="4718874"/>
            <a:ext cx="31447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Вызывают радостное приподнятое </a:t>
            </a:r>
            <a:endParaRPr kumimoji="0" lang="de-DE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настроение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 flipH="1">
            <a:off x="3347864" y="3717032"/>
            <a:ext cx="720080" cy="648072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5004048" y="3789040"/>
            <a:ext cx="792088" cy="648072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4499992" y="2348880"/>
            <a:ext cx="0" cy="504056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34817" grpId="0"/>
      <p:bldP spid="34818" grpId="0"/>
      <p:bldP spid="34819" grpId="0"/>
      <p:bldP spid="348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71472" y="428604"/>
            <a:ext cx="25002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Цель уроков живописи: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42910" y="892387"/>
            <a:ext cx="63579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Приобщение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детей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к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наблюдению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за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окружающей действительностью,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71472" y="1500174"/>
            <a:ext cx="62151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Развитие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важнейших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для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художественного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творчества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способностей,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42910" y="2143116"/>
            <a:ext cx="47149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УМЕНИЕ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ВИДЕТЬ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ЖИЗНЬ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ГЛАЗАМИ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ХУДОЖНИКА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7170" name="Picture 2" descr="L:\21-Obschaya\IMG_2704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36912"/>
            <a:ext cx="5001841" cy="376882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841" grpId="0"/>
      <p:bldP spid="35842" grpId="0"/>
      <p:bldP spid="35843" grpId="0"/>
      <p:bldP spid="358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971600" y="620688"/>
            <a:ext cx="21431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Меня зовут Полина.</a:t>
            </a:r>
            <a:endParaRPr kumimoji="0" lang="de-DE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Я учусь в 3 классе.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572132" y="571480"/>
            <a:ext cx="2353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Меня зовут Владимир.</a:t>
            </a:r>
            <a:endParaRPr kumimoji="0" lang="de-DE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Я учусь во 2 классе.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F:\02\IMG_269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3857256" cy="3600000"/>
          </a:xfrm>
          <a:prstGeom prst="rect">
            <a:avLst/>
          </a:prstGeom>
          <a:noFill/>
        </p:spPr>
      </p:pic>
      <p:pic>
        <p:nvPicPr>
          <p:cNvPr id="3074" name="Picture 2" descr="\\192.168.0.6\scan\C6500-IC30310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44824"/>
            <a:ext cx="3616325" cy="43291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145" grpId="0"/>
      <p:bldP spid="61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B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428604"/>
            <a:ext cx="4929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 меня зовут Александра.</a:t>
            </a:r>
            <a:endParaRPr kumimoji="0" lang="de-D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 тоже учусь во 2 классе.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28596" y="5429264"/>
            <a:ext cx="77867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Мы занимаемся живописью в студии Александра и Екатерины 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Таратыновых.</a:t>
            </a:r>
            <a:endParaRPr kumimoji="0" lang="de-D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Нам очень нравится рисовать. Ведь это так интересно: смешивать цвета, получать  оттенки и создавать новые картины.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F:\02\IMG_2689_.jpg"/>
          <p:cNvPicPr>
            <a:picLocks noChangeAspect="1" noChangeArrowheads="1"/>
          </p:cNvPicPr>
          <p:nvPr/>
        </p:nvPicPr>
        <p:blipFill>
          <a:blip r:embed="rId2" cstate="print"/>
          <a:srcRect l="22815"/>
          <a:stretch>
            <a:fillRect/>
          </a:stretch>
        </p:blipFill>
        <p:spPr bwMode="auto">
          <a:xfrm>
            <a:off x="467544" y="1052736"/>
            <a:ext cx="3951890" cy="4320000"/>
          </a:xfrm>
          <a:prstGeom prst="rect">
            <a:avLst/>
          </a:prstGeom>
          <a:noFill/>
        </p:spPr>
      </p:pic>
      <p:pic>
        <p:nvPicPr>
          <p:cNvPr id="6" name="Picture 3" descr="F:\01-Siren\IMG_2671.JPG"/>
          <p:cNvPicPr>
            <a:picLocks noChangeAspect="1" noChangeArrowheads="1"/>
          </p:cNvPicPr>
          <p:nvPr/>
        </p:nvPicPr>
        <p:blipFill>
          <a:blip r:embed="rId3" cstate="print"/>
          <a:srcRect l="5880" t="6615" r="2985" b="5190"/>
          <a:stretch>
            <a:fillRect/>
          </a:stretch>
        </p:blipFill>
        <p:spPr bwMode="auto">
          <a:xfrm>
            <a:off x="5508104" y="1196752"/>
            <a:ext cx="2790000" cy="360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385" grpId="0"/>
      <p:bldP spid="163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:\05-NeuJahr\IMG_2629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60634" cy="6858000"/>
          </a:xfrm>
          <a:prstGeom prst="rect">
            <a:avLst/>
          </a:prstGeom>
          <a:noFill/>
        </p:spPr>
      </p:pic>
      <p:pic>
        <p:nvPicPr>
          <p:cNvPr id="6147" name="Picture 3" descr="L:\05-NeuJahr\IMG_263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71044"/>
            <a:ext cx="4211960" cy="3086956"/>
          </a:xfrm>
          <a:prstGeom prst="rect">
            <a:avLst/>
          </a:prstGeom>
          <a:noFill/>
        </p:spPr>
      </p:pic>
      <p:pic>
        <p:nvPicPr>
          <p:cNvPr id="6148" name="Picture 4" descr="L:\05-NeuJahr\IMG_2635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1408" y="0"/>
            <a:ext cx="4472592" cy="3140968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332656"/>
            <a:ext cx="21608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Рисование красками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42844" y="1142984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приносит радость от работы с цветом и линией,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1988125"/>
            <a:ext cx="2778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широких движений кистью,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2773943"/>
            <a:ext cx="46587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чередуемых с аккуратной работой с деталями.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5" grpId="0"/>
      <p:bldP spid="19458" grpId="0"/>
      <p:bldP spid="194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D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14282" y="285728"/>
            <a:ext cx="2783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Развитие цветоощущения </a:t>
            </a:r>
            <a:endParaRPr lang="de-DE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79512" y="1484784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Важная грань эмоционального и интеллектуального развития ребёнка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51520" y="2780928"/>
            <a:ext cx="3653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Активное развитие идёт до 8-9 лет </a:t>
            </a:r>
            <a:endParaRPr lang="de-DE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79512" y="3789040"/>
            <a:ext cx="48612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Одним из основных и самых эффективных способов воспитания цветоощущения </a:t>
            </a:r>
            <a:endParaRPr kumimoji="0" lang="de-D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является ЖИВОПИСЬ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2" descr="F:\01-Siren\IMG_2673.JPG"/>
          <p:cNvPicPr>
            <a:picLocks noChangeAspect="1" noChangeArrowheads="1"/>
          </p:cNvPicPr>
          <p:nvPr/>
        </p:nvPicPr>
        <p:blipFill>
          <a:blip r:embed="rId2" cstate="print"/>
          <a:srcRect l="7350" t="4410" r="4455" b="2985"/>
          <a:stretch>
            <a:fillRect/>
          </a:stretch>
        </p:blipFill>
        <p:spPr bwMode="auto">
          <a:xfrm>
            <a:off x="4644008" y="260648"/>
            <a:ext cx="4269045" cy="5976664"/>
          </a:xfrm>
          <a:prstGeom prst="rect">
            <a:avLst/>
          </a:prstGeom>
          <a:noFill/>
        </p:spPr>
      </p:pic>
      <p:sp>
        <p:nvSpPr>
          <p:cNvPr id="13" name="Pfeil nach unten 12"/>
          <p:cNvSpPr/>
          <p:nvPr/>
        </p:nvSpPr>
        <p:spPr>
          <a:xfrm>
            <a:off x="1259632" y="764704"/>
            <a:ext cx="504056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>
            <a:off x="1259632" y="2132856"/>
            <a:ext cx="504056" cy="576064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unten 14"/>
          <p:cNvSpPr/>
          <p:nvPr/>
        </p:nvSpPr>
        <p:spPr>
          <a:xfrm>
            <a:off x="1259632" y="3212976"/>
            <a:ext cx="504056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18434" grpId="0"/>
      <p:bldP spid="7" grpId="0"/>
      <p:bldP spid="18435" grpId="0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leichschenkliges Dreieck 6"/>
          <p:cNvSpPr/>
          <p:nvPr/>
        </p:nvSpPr>
        <p:spPr>
          <a:xfrm>
            <a:off x="357158" y="428604"/>
            <a:ext cx="8429684" cy="5857916"/>
          </a:xfrm>
          <a:prstGeom prst="triangl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550070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Создавать композиции дети начинают в пятилетнем возрасте.</a:t>
            </a:r>
            <a:endParaRPr kumimoji="0" lang="de-D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это время детские рисунки – эксперимент с формой и цветом.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388253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Следующий этап развития –</a:t>
            </a:r>
            <a:r>
              <a:rPr lang="de-DE" sz="900" dirty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Символический рисунок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242886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более позднем возрасте: </a:t>
            </a:r>
            <a:endParaRPr kumimoji="0" lang="de-D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детские рисунки –</a:t>
            </a:r>
            <a:endParaRPr lang="de-DE" sz="16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копии реальных объектов.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409" grpId="0"/>
      <p:bldP spid="17410" grpId="0"/>
      <p:bldP spid="174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7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xxx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8788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699792" y="728990"/>
            <a:ext cx="37147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Детей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привлекают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тёплые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и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яркие цвета.</a:t>
            </a:r>
            <a:endParaRPr kumimoji="0" lang="de-DE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Часто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предпочтение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отдаётся 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красному.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31746" name="Picture 2" descr="F:\17-Petrov.Van Gog\R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643050"/>
            <a:ext cx="3289848" cy="4356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7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4644008" y="0"/>
            <a:ext cx="4499992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0" y="0"/>
            <a:ext cx="4499992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1" name="Picture 3" descr="L:\Neuer Ordner\C6500-IC30310333p1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811507" cy="685800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142976" y="642918"/>
            <a:ext cx="6929486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Занятия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в студии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позволяют 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детям 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раскрыться, овладеть различными 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приёмами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творческой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деятельности.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600" dirty="0">
              <a:solidFill>
                <a:schemeClr val="bg1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Освоение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холста 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большого формата 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учит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координировать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руку.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32770" name="Picture 2" descr="F:\18-Kartini\IMG_26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500306"/>
            <a:ext cx="2754000" cy="3672000"/>
          </a:xfrm>
          <a:prstGeom prst="rect">
            <a:avLst/>
          </a:prstGeom>
          <a:noFill/>
        </p:spPr>
      </p:pic>
      <p:pic>
        <p:nvPicPr>
          <p:cNvPr id="32771" name="Picture 3" descr="F:\18-Kartini\IMG_2655.JPG"/>
          <p:cNvPicPr>
            <a:picLocks noChangeAspect="1" noChangeArrowheads="1"/>
          </p:cNvPicPr>
          <p:nvPr/>
        </p:nvPicPr>
        <p:blipFill>
          <a:blip r:embed="rId4" cstate="print"/>
          <a:srcRect t="3307" r="5190" b="7395"/>
          <a:stretch>
            <a:fillRect/>
          </a:stretch>
        </p:blipFill>
        <p:spPr bwMode="auto">
          <a:xfrm>
            <a:off x="5143504" y="2500306"/>
            <a:ext cx="3071834" cy="38576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327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7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214282" y="500042"/>
            <a:ext cx="2597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На занятиях живописью </a:t>
            </a:r>
            <a:endParaRPr lang="de-DE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23928" y="467961"/>
            <a:ext cx="18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ребёнок учится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трудиться,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572000" y="500042"/>
            <a:ext cx="15716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092280" y="467961"/>
            <a:ext cx="15841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развивается              </a:t>
            </a:r>
            <a:endParaRPr kumimoji="0" lang="de-D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внимание.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 descr="F:\07-TSCHAYNIK\IMG_264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4797884" cy="3600000"/>
          </a:xfrm>
          <a:prstGeom prst="rect">
            <a:avLst/>
          </a:prstGeom>
          <a:noFill/>
        </p:spPr>
      </p:pic>
      <p:pic>
        <p:nvPicPr>
          <p:cNvPr id="4099" name="Picture 3" descr="F:\07-TSCHAYNIK\IMG_2668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071810"/>
            <a:ext cx="4469841" cy="3600000"/>
          </a:xfrm>
          <a:prstGeom prst="rect">
            <a:avLst/>
          </a:prstGeom>
          <a:noFill/>
        </p:spPr>
      </p:pic>
      <p:sp>
        <p:nvSpPr>
          <p:cNvPr id="9" name="Gleichschenkliges Dreieck 8"/>
          <p:cNvSpPr/>
          <p:nvPr/>
        </p:nvSpPr>
        <p:spPr>
          <a:xfrm rot="5400000">
            <a:off x="2807804" y="368660"/>
            <a:ext cx="864096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/>
          <p:cNvSpPr/>
          <p:nvPr/>
        </p:nvSpPr>
        <p:spPr>
          <a:xfrm rot="5400000">
            <a:off x="5976156" y="368660"/>
            <a:ext cx="864096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21505" grpId="0"/>
      <p:bldP spid="21507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403</Words>
  <Application>Microsoft Office PowerPoint</Application>
  <PresentationFormat>Экран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Larissa-Design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A&amp;A</dc:creator>
  <cp:lastModifiedBy>Admin</cp:lastModifiedBy>
  <cp:revision>93</cp:revision>
  <dcterms:created xsi:type="dcterms:W3CDTF">2013-03-10T13:28:04Z</dcterms:created>
  <dcterms:modified xsi:type="dcterms:W3CDTF">2013-03-13T12:02:27Z</dcterms:modified>
</cp:coreProperties>
</file>