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2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rawings/drawing3.xml" ContentType="application/vnd.openxmlformats-officedocument.drawingml.chartshapes+xml"/>
  <Override PartName="/ppt/charts/chart41.xml" ContentType="application/vnd.openxmlformats-officedocument.drawingml.chart+xml"/>
  <Override PartName="/ppt/drawings/drawing4.xml" ContentType="application/vnd.openxmlformats-officedocument.drawingml.chartshapes+xml"/>
  <Override PartName="/ppt/charts/chart42.xml" ContentType="application/vnd.openxmlformats-officedocument.drawingml.chart+xml"/>
  <Override PartName="/ppt/drawings/drawing5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drawings/drawing6.xml" ContentType="application/vnd.openxmlformats-officedocument.drawingml.chartshapes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drawings/drawing7.xml" ContentType="application/vnd.openxmlformats-officedocument.drawingml.chartshapes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1" r:id="rId3"/>
    <p:sldId id="313" r:id="rId4"/>
    <p:sldId id="305" r:id="rId5"/>
    <p:sldId id="296" r:id="rId6"/>
    <p:sldId id="289" r:id="rId7"/>
    <p:sldId id="314" r:id="rId8"/>
    <p:sldId id="315" r:id="rId9"/>
    <p:sldId id="318" r:id="rId10"/>
    <p:sldId id="319" r:id="rId11"/>
    <p:sldId id="309" r:id="rId12"/>
    <p:sldId id="300" r:id="rId13"/>
    <p:sldId id="316" r:id="rId14"/>
    <p:sldId id="312" r:id="rId15"/>
    <p:sldId id="303" r:id="rId16"/>
    <p:sldId id="320" r:id="rId17"/>
    <p:sldId id="290" r:id="rId18"/>
    <p:sldId id="263" r:id="rId19"/>
    <p:sldId id="306" r:id="rId20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C9A"/>
    <a:srgbClr val="3366CC"/>
    <a:srgbClr val="3333FF"/>
    <a:srgbClr val="025198"/>
    <a:srgbClr val="F79737"/>
    <a:srgbClr val="AEC3DC"/>
    <a:srgbClr val="ADC2DB"/>
    <a:srgbClr val="F9AD61"/>
    <a:srgbClr val="2578AB"/>
    <a:srgbClr val="F8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29" autoAdjust="0"/>
  </p:normalViewPr>
  <p:slideViewPr>
    <p:cSldViewPr showGuides="1">
      <p:cViewPr>
        <p:scale>
          <a:sx n="125" d="100"/>
          <a:sy n="125" d="100"/>
        </p:scale>
        <p:origin x="-1440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26970675989466"/>
          <c:y val="7.9680072436429494E-2"/>
          <c:w val="0.82751595976515435"/>
          <c:h val="0.717180830454408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  <a:alpha val="13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Реальный сектор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0.26100000000000001</c:v>
                </c:pt>
                <c:pt idx="1">
                  <c:v>0.73899999999999999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94070715306584E-2"/>
          <c:y val="0.15312952708225835"/>
          <c:w val="0.97283797034723951"/>
          <c:h val="0.641166593080800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 w="22225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Pt>
            <c:idx val="0"/>
            <c:marker>
              <c:spPr>
                <a:solidFill>
                  <a:schemeClr val="accent3"/>
                </a:solidFill>
                <a:ln w="22225"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</c:marker>
            <c:bubble3D val="0"/>
            <c:spPr>
              <a:ln w="41275">
                <a:solidFill>
                  <a:schemeClr val="accent3"/>
                </a:solidFill>
              </a:ln>
            </c:spPr>
          </c:dPt>
          <c:dPt>
            <c:idx val="1"/>
            <c:marker>
              <c:spPr>
                <a:solidFill>
                  <a:schemeClr val="accent3"/>
                </a:solidFill>
                <a:ln w="22225"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</c:marker>
            <c:bubble3D val="0"/>
            <c:spPr>
              <a:ln w="41275">
                <a:solidFill>
                  <a:schemeClr val="accent3"/>
                </a:solidFill>
              </a:ln>
            </c:spPr>
          </c:dPt>
          <c:dPt>
            <c:idx val="2"/>
            <c:marker>
              <c:spPr>
                <a:solidFill>
                  <a:schemeClr val="accent3"/>
                </a:solidFill>
                <a:ln w="22225"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</c:marker>
            <c:bubble3D val="0"/>
            <c:spPr>
              <a:ln w="41275">
                <a:solidFill>
                  <a:schemeClr val="accent3"/>
                </a:solidFill>
              </a:ln>
            </c:spPr>
          </c:dPt>
          <c:dPt>
            <c:idx val="3"/>
            <c:marker>
              <c:spPr>
                <a:solidFill>
                  <a:schemeClr val="accent3"/>
                </a:solidFill>
                <a:ln w="22225"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</c:marker>
            <c:bubble3D val="0"/>
            <c:spPr>
              <a:ln w="41275">
                <a:solidFill>
                  <a:schemeClr val="accent3"/>
                </a:solidFill>
              </a:ln>
            </c:spPr>
          </c:dPt>
          <c:dPt>
            <c:idx val="4"/>
            <c:marker>
              <c:spPr>
                <a:solidFill>
                  <a:srgbClr val="C00000"/>
                </a:solidFill>
                <a:ln w="22225">
                  <a:solidFill>
                    <a:schemeClr val="accent1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</c:marker>
            <c:bubble3D val="0"/>
            <c:spPr>
              <a:ln w="41275">
                <a:solidFill>
                  <a:schemeClr val="accent1"/>
                </a:solidFill>
                <a:prstDash val="solid"/>
              </a:ln>
            </c:spPr>
          </c:dPt>
          <c:dPt>
            <c:idx val="5"/>
            <c:marker>
              <c:spPr>
                <a:solidFill>
                  <a:srgbClr val="C00000"/>
                </a:solidFill>
                <a:ln w="22225">
                  <a:solidFill>
                    <a:schemeClr val="accent1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</c:marker>
            <c:bubble3D val="0"/>
            <c:spPr>
              <a:ln w="41275">
                <a:solidFill>
                  <a:schemeClr val="accent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4840319060594018E-2"/>
                  <c:y val="-6.7460330125698839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3">
                          <a:lumMod val="75000"/>
                        </a:schemeClr>
                      </a:solidFill>
                      <a:latin typeface="Century Gothic" pitchFamily="34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437594504565406"/>
                  <c:y val="-7.6661577716426635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3">
                          <a:lumMod val="75000"/>
                        </a:schemeClr>
                      </a:solidFill>
                      <a:latin typeface="Century Gothic" pitchFamily="34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238547882626972E-2"/>
                  <c:y val="8.1507251310803649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3">
                          <a:lumMod val="75000"/>
                        </a:schemeClr>
                      </a:solidFill>
                      <a:latin typeface="Century Gothic" pitchFamily="34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319659397543398E-4"/>
                  <c:y val="5.5968522980954644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3">
                          <a:lumMod val="75000"/>
                        </a:schemeClr>
                      </a:solidFill>
                      <a:latin typeface="Century Gothic" pitchFamily="34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807580701955904E-2"/>
                  <c:y val="-8.55723827812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357384019489023E-4"/>
                  <c:y val="0.1093819319215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907407407407413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777777777777776E-2"/>
                  <c:y val="6.746031746031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461538461538464E-2"/>
                  <c:y val="7.1428735122287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8376068376068383E-2"/>
                  <c:y val="-2.9104742698032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046991587302255"/>
                  <c:y val="-1.723996722143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4.022659018335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chemeClr val="accent1"/>
                    </a:solidFill>
                    <a:latin typeface="Century Gothic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0.93100000000000005</c:v>
                </c:pt>
                <c:pt idx="1">
                  <c:v>1.012</c:v>
                </c:pt>
                <c:pt idx="2">
                  <c:v>1.0549999999999999</c:v>
                </c:pt>
                <c:pt idx="3">
                  <c:v>1.0189999999999999</c:v>
                </c:pt>
                <c:pt idx="4">
                  <c:v>1.55</c:v>
                </c:pt>
                <c:pt idx="5">
                  <c:v>1.1950000000000001</c:v>
                </c:pt>
                <c:pt idx="6">
                  <c:v>1.226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Хим.пром</c:v>
                </c:pt>
              </c:strCache>
            </c:strRef>
          </c:tx>
          <c:spPr>
            <a:ln w="412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  <a:ln w="22225"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5.7870370370370371E-2"/>
                  <c:y val="7.936507936507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0740740740740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351851851851895E-2"/>
                  <c:y val="-5.555555555555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8703703703703706E-2"/>
                  <c:y val="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66666666666664E-2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4.7619047619047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833333333333332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068412613575625E-2"/>
                  <c:y val="-4.07105309955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7578834847675E-3"/>
                  <c:y val="-2.31567601712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5.459322953455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55968"/>
        <c:axId val="150357504"/>
      </c:lineChart>
      <c:catAx>
        <c:axId val="15035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  <a:cs typeface="Times New Roman" pitchFamily="18" charset="0"/>
              </a:defRPr>
            </a:pPr>
            <a:endParaRPr lang="ru-RU"/>
          </a:p>
        </c:txPr>
        <c:crossAx val="150357504"/>
        <c:crosses val="autoZero"/>
        <c:auto val="1"/>
        <c:lblAlgn val="ctr"/>
        <c:lblOffset val="100"/>
        <c:noMultiLvlLbl val="0"/>
      </c:catAx>
      <c:valAx>
        <c:axId val="150357504"/>
        <c:scaling>
          <c:orientation val="minMax"/>
          <c:max val="1.6"/>
          <c:min val="0.87000000000000011"/>
        </c:scaling>
        <c:delete val="1"/>
        <c:axPos val="l"/>
        <c:numFmt formatCode="0.0%" sourceLinked="1"/>
        <c:majorTickMark val="out"/>
        <c:minorTickMark val="none"/>
        <c:tickLblPos val="nextTo"/>
        <c:crossAx val="1503559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sz="1300" dirty="0" err="1" smtClean="0">
                <a:latin typeface="Century Gothic" pitchFamily="34" charset="0"/>
              </a:rPr>
              <a:t>Gasifizierung</a:t>
            </a:r>
            <a:r>
              <a:rPr lang="en-US" sz="1300" dirty="0" smtClean="0">
                <a:latin typeface="Century Gothic" pitchFamily="34" charset="0"/>
              </a:rPr>
              <a:t> von </a:t>
            </a:r>
            <a:r>
              <a:rPr lang="en-US" sz="1300" dirty="0" err="1" smtClean="0">
                <a:latin typeface="Century Gothic" pitchFamily="34" charset="0"/>
              </a:rPr>
              <a:t>Ortschaften</a:t>
            </a:r>
            <a:r>
              <a:rPr lang="en-US" sz="1300" dirty="0" smtClean="0">
                <a:latin typeface="Century Gothic" pitchFamily="34" charset="0"/>
              </a:rPr>
              <a:t>, %</a:t>
            </a:r>
            <a:endParaRPr lang="ru-RU" sz="13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3146177251614839E-2"/>
          <c:y val="0.12232848414816785"/>
          <c:w val="0.93370764549677032"/>
          <c:h val="0.68745415885201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73,4%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2017 г.</c:v>
                </c:pt>
                <c:pt idx="2">
                  <c:v>2020 Aussicht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0.67</c:v>
                </c:pt>
                <c:pt idx="1">
                  <c:v>0.73399999999999999</c:v>
                </c:pt>
                <c:pt idx="2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26752"/>
        <c:axId val="150428288"/>
      </c:barChart>
      <c:catAx>
        <c:axId val="1504267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ru-RU"/>
          </a:p>
        </c:txPr>
        <c:crossAx val="150428288"/>
        <c:crosses val="autoZero"/>
        <c:auto val="1"/>
        <c:lblAlgn val="ctr"/>
        <c:lblOffset val="100"/>
        <c:noMultiLvlLbl val="0"/>
      </c:catAx>
      <c:valAx>
        <c:axId val="1504282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042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de-DE" sz="1300" dirty="0" smtClean="0">
                <a:latin typeface="Century Gothic" pitchFamily="34" charset="0"/>
              </a:rPr>
              <a:t>Umfang der Mittel, die für die </a:t>
            </a:r>
            <a:r>
              <a:rPr lang="de-DE" sz="1300" dirty="0" err="1" smtClean="0">
                <a:latin typeface="Century Gothic" pitchFamily="34" charset="0"/>
              </a:rPr>
              <a:t>Gasifizierung</a:t>
            </a:r>
            <a:r>
              <a:rPr lang="de-DE" sz="1300" dirty="0" smtClean="0">
                <a:latin typeface="Century Gothic" pitchFamily="34" charset="0"/>
              </a:rPr>
              <a:t> bereitgestellt werden, Mio. Rubel</a:t>
            </a:r>
            <a:endParaRPr lang="ru-RU" sz="13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5871679919944423"/>
          <c:y val="3.564545188960777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500752867180497E-2"/>
          <c:y val="0.14223981063540636"/>
          <c:w val="0.93099849426563897"/>
          <c:h val="0.705901092096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geplant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3"/>
                <c:pt idx="0">
                  <c:v>650</c:v>
                </c:pt>
                <c:pt idx="1">
                  <c:v>584.4</c:v>
                </c:pt>
                <c:pt idx="2">
                  <c:v>548.5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67744"/>
        <c:axId val="52626560"/>
      </c:barChart>
      <c:catAx>
        <c:axId val="1515677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2626560"/>
        <c:crosses val="autoZero"/>
        <c:auto val="1"/>
        <c:lblAlgn val="ctr"/>
        <c:lblOffset val="100"/>
        <c:noMultiLvlLbl val="0"/>
      </c:catAx>
      <c:valAx>
        <c:axId val="5262656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5156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079798055225E-2"/>
          <c:y val="0.23695028379974095"/>
          <c:w val="0.9363914027767406"/>
          <c:h val="0.43804641270324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c:spPr>
          </c:dPt>
          <c:dPt>
            <c:idx val="3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30398990276125E-2"/>
                  <c:y val="-1.146817641245940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738996213535473E-3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695598485414189E-2"/>
                  <c:y val="-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Лист1!$B$2:$B$7</c:f>
              <c:numCache>
                <c:formatCode>0.0%</c:formatCode>
                <c:ptCount val="4"/>
                <c:pt idx="0">
                  <c:v>0.186</c:v>
                </c:pt>
                <c:pt idx="1">
                  <c:v>0.20899999999999999</c:v>
                </c:pt>
                <c:pt idx="2">
                  <c:v>0.25900000000000001</c:v>
                </c:pt>
                <c:pt idx="3">
                  <c:v>0.42499999999999999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675712"/>
        <c:axId val="52677248"/>
        <c:axId val="0"/>
      </c:bar3DChart>
      <c:catAx>
        <c:axId val="5267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2677248"/>
        <c:crosses val="autoZero"/>
        <c:auto val="1"/>
        <c:lblAlgn val="ctr"/>
        <c:lblOffset val="100"/>
        <c:noMultiLvlLbl val="0"/>
      </c:catAx>
      <c:valAx>
        <c:axId val="52677248"/>
        <c:scaling>
          <c:orientation val="minMax"/>
          <c:min val="0.15000000000000002"/>
        </c:scaling>
        <c:delete val="1"/>
        <c:axPos val="l"/>
        <c:numFmt formatCode="0.0%" sourceLinked="1"/>
        <c:majorTickMark val="out"/>
        <c:minorTickMark val="none"/>
        <c:tickLblPos val="nextTo"/>
        <c:crossAx val="5267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err="1" smtClean="0">
                <a:latin typeface="Century Gothic" pitchFamily="34" charset="0"/>
              </a:rPr>
              <a:t>Fläche</a:t>
            </a:r>
            <a:r>
              <a:rPr lang="en-US" sz="1200" dirty="0" smtClean="0">
                <a:latin typeface="Century Gothic" pitchFamily="34" charset="0"/>
              </a:rPr>
              <a:t> </a:t>
            </a:r>
            <a:r>
              <a:rPr lang="en-US" sz="1200" dirty="0" err="1" smtClean="0">
                <a:latin typeface="Century Gothic" pitchFamily="34" charset="0"/>
              </a:rPr>
              <a:t>Weintraubenanbau</a:t>
            </a:r>
            <a:r>
              <a:rPr lang="en-US" sz="1200" dirty="0" smtClean="0">
                <a:latin typeface="Century Gothic" pitchFamily="34" charset="0"/>
              </a:rPr>
              <a:t>, </a:t>
            </a:r>
            <a:r>
              <a:rPr lang="en-US" sz="1200" dirty="0" err="1" smtClean="0">
                <a:latin typeface="Century Gothic" pitchFamily="34" charset="0"/>
              </a:rPr>
              <a:t>Tsd</a:t>
            </a:r>
            <a:r>
              <a:rPr lang="en-US" sz="1200" dirty="0" smtClean="0">
                <a:latin typeface="Century Gothic" pitchFamily="34" charset="0"/>
              </a:rPr>
              <a:t>. ha</a:t>
            </a:r>
            <a:endParaRPr lang="ru-RU" sz="12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352958078313997E-2"/>
          <c:y val="3.9837742212400058E-2"/>
          <c:w val="0.93505238650357403"/>
          <c:h val="0.64727611718697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7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0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3"/>
                        </a:solidFill>
                      </a:rPr>
                      <a:t>17,9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3"/>
                        </a:solidFill>
                      </a:rPr>
                      <a:t>16,8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 Prognose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55.9</c:v>
                </c:pt>
                <c:pt idx="1">
                  <c:v>42.4</c:v>
                </c:pt>
                <c:pt idx="2">
                  <c:v>33.5</c:v>
                </c:pt>
                <c:pt idx="3">
                  <c:v>29.3</c:v>
                </c:pt>
                <c:pt idx="4">
                  <c:v>27.4</c:v>
                </c:pt>
                <c:pt idx="5">
                  <c:v>25.2</c:v>
                </c:pt>
                <c:pt idx="6">
                  <c:v>18.7</c:v>
                </c:pt>
                <c:pt idx="7">
                  <c:v>17.899999999999999</c:v>
                </c:pt>
                <c:pt idx="8">
                  <c:v>16.8</c:v>
                </c:pt>
                <c:pt idx="9">
                  <c:v>18.5</c:v>
                </c:pt>
                <c:pt idx="10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74912"/>
        <c:axId val="53976448"/>
      </c:barChart>
      <c:catAx>
        <c:axId val="539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ru-RU"/>
          </a:p>
        </c:txPr>
        <c:crossAx val="53976448"/>
        <c:crosses val="autoZero"/>
        <c:auto val="1"/>
        <c:lblAlgn val="ctr"/>
        <c:lblOffset val="100"/>
        <c:noMultiLvlLbl val="0"/>
      </c:catAx>
      <c:valAx>
        <c:axId val="53976448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397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err="1" smtClean="0">
                <a:latin typeface="Century Gothic" pitchFamily="34" charset="0"/>
              </a:rPr>
              <a:t>Fläche</a:t>
            </a:r>
            <a:r>
              <a:rPr lang="en-US" sz="1200" dirty="0" smtClean="0">
                <a:latin typeface="Century Gothic" pitchFamily="34" charset="0"/>
              </a:rPr>
              <a:t> </a:t>
            </a:r>
            <a:r>
              <a:rPr lang="en-US" sz="1200" dirty="0" err="1" smtClean="0">
                <a:latin typeface="Century Gothic" pitchFamily="34" charset="0"/>
              </a:rPr>
              <a:t>Obstanbau</a:t>
            </a:r>
            <a:r>
              <a:rPr lang="en-US" sz="1200" dirty="0" smtClean="0">
                <a:latin typeface="Century Gothic" pitchFamily="34" charset="0"/>
              </a:rPr>
              <a:t>, </a:t>
            </a:r>
            <a:r>
              <a:rPr lang="en-US" sz="1200" dirty="0" err="1" smtClean="0">
                <a:latin typeface="Century Gothic" pitchFamily="34" charset="0"/>
              </a:rPr>
              <a:t>Tsd</a:t>
            </a:r>
            <a:r>
              <a:rPr lang="en-US" sz="1200" dirty="0" smtClean="0">
                <a:latin typeface="Century Gothic" pitchFamily="34" charset="0"/>
              </a:rPr>
              <a:t>. ha</a:t>
            </a:r>
            <a:endParaRPr lang="ru-RU" sz="12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492378710787757E-2"/>
          <c:y val="0.17998320699409467"/>
          <c:w val="0.92794269131779805"/>
          <c:h val="0.46018391118935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7"/>
            <c:invertIfNegative val="0"/>
            <c:bubble3D val="0"/>
            <c:spPr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invertIfNegative val="0"/>
            <c:bubble3D val="0"/>
            <c:spPr>
              <a:pattFill prst="dkUpDiag">
                <a:fgClr>
                  <a:schemeClr val="accent3">
                    <a:lumMod val="75000"/>
                  </a:schemeClr>
                </a:fgClr>
                <a:bgClr>
                  <a:prstClr val="white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prstClr val="white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0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prstClr val="white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 Prognose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71.900000000000006</c:v>
                </c:pt>
                <c:pt idx="1">
                  <c:v>44.4</c:v>
                </c:pt>
                <c:pt idx="2">
                  <c:v>23.5</c:v>
                </c:pt>
                <c:pt idx="3">
                  <c:v>16.600000000000001</c:v>
                </c:pt>
                <c:pt idx="4">
                  <c:v>15.4</c:v>
                </c:pt>
                <c:pt idx="5">
                  <c:v>15.2</c:v>
                </c:pt>
                <c:pt idx="6">
                  <c:v>12.3</c:v>
                </c:pt>
                <c:pt idx="7">
                  <c:v>11.4</c:v>
                </c:pt>
                <c:pt idx="8">
                  <c:v>11.1</c:v>
                </c:pt>
                <c:pt idx="9">
                  <c:v>12.5</c:v>
                </c:pt>
                <c:pt idx="1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82272"/>
        <c:axId val="52583808"/>
      </c:barChart>
      <c:catAx>
        <c:axId val="5258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ru-RU"/>
          </a:p>
        </c:txPr>
        <c:crossAx val="52583808"/>
        <c:crosses val="autoZero"/>
        <c:auto val="1"/>
        <c:lblAlgn val="ctr"/>
        <c:lblOffset val="100"/>
        <c:noMultiLvlLbl val="0"/>
      </c:catAx>
      <c:valAx>
        <c:axId val="52583808"/>
        <c:scaling>
          <c:orientation val="minMax"/>
          <c:max val="80"/>
          <c:min val="5.000000000000001E-2"/>
        </c:scaling>
        <c:delete val="1"/>
        <c:axPos val="l"/>
        <c:numFmt formatCode="General" sourceLinked="1"/>
        <c:majorTickMark val="out"/>
        <c:minorTickMark val="none"/>
        <c:tickLblPos val="nextTo"/>
        <c:crossAx val="5258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Century Gothic" pitchFamily="34" charset="0"/>
              </a:defRPr>
            </a:pPr>
            <a:r>
              <a:rPr lang="de-DE" sz="1200" dirty="0" smtClean="0">
                <a:latin typeface="Century Gothic" pitchFamily="34" charset="0"/>
              </a:rPr>
              <a:t>Anteil der Landwirtschaftsunternehmen an der Produktion von Landwirtschaftserzeugnissen, %</a:t>
            </a:r>
            <a:endParaRPr lang="ru-RU" sz="1200" dirty="0">
              <a:latin typeface="Century Gothic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04298611629672E-2"/>
          <c:y val="0.23561984103868339"/>
          <c:w val="0.9363914027767406"/>
          <c:h val="0.57099361332224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738996213535473E-3"/>
                  <c:y val="-9.533475259505701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695598485414189E-2"/>
                  <c:y val="-4.766737629752850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2009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0.54200000000000004</c:v>
                </c:pt>
                <c:pt idx="1">
                  <c:v>0.433</c:v>
                </c:pt>
                <c:pt idx="2">
                  <c:v>0.35699999999999998</c:v>
                </c:pt>
                <c:pt idx="3">
                  <c:v>0.32300000000000001</c:v>
                </c:pt>
                <c:pt idx="4">
                  <c:v>0.41070000000000001</c:v>
                </c:pt>
                <c:pt idx="5">
                  <c:v>0.44290000000000002</c:v>
                </c:pt>
                <c:pt idx="6">
                  <c:v>0.45500000000000002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429184"/>
        <c:axId val="54430720"/>
        <c:axId val="0"/>
      </c:bar3DChart>
      <c:catAx>
        <c:axId val="5442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4430720"/>
        <c:crosses val="autoZero"/>
        <c:auto val="1"/>
        <c:lblAlgn val="ctr"/>
        <c:lblOffset val="100"/>
        <c:noMultiLvlLbl val="0"/>
      </c:catAx>
      <c:valAx>
        <c:axId val="54430720"/>
        <c:scaling>
          <c:orientation val="minMax"/>
          <c:min val="0.30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5442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200" dirty="0" smtClean="0">
                <a:latin typeface="Century Gothic" pitchFamily="34" charset="0"/>
              </a:rPr>
              <a:t>Finanzielle Unterstützung der Agrarindustrie, Mio. Rubel</a:t>
            </a:r>
            <a:endParaRPr lang="ru-RU" sz="12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51.9</c:v>
                </c:pt>
                <c:pt idx="1">
                  <c:v>118.1</c:v>
                </c:pt>
                <c:pt idx="2">
                  <c:v>464.5</c:v>
                </c:pt>
                <c:pt idx="3">
                  <c:v>685.2</c:v>
                </c:pt>
                <c:pt idx="4">
                  <c:v>3260</c:v>
                </c:pt>
                <c:pt idx="5">
                  <c:v>1954.5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52896"/>
        <c:axId val="54366976"/>
      </c:barChart>
      <c:catAx>
        <c:axId val="5435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4366976"/>
        <c:crosses val="autoZero"/>
        <c:auto val="1"/>
        <c:lblAlgn val="ctr"/>
        <c:lblOffset val="100"/>
        <c:noMultiLvlLbl val="0"/>
      </c:catAx>
      <c:valAx>
        <c:axId val="543669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435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>
                <a:latin typeface="Century Gothic" pitchFamily="34" charset="0"/>
              </a:defRPr>
            </a:pPr>
            <a:r>
              <a:rPr lang="de-DE" sz="1300" dirty="0" smtClean="0">
                <a:latin typeface="Century Gothic" pitchFamily="34" charset="0"/>
              </a:rPr>
              <a:t>Zahl der vom Flughafen Simferopol bedienten Passagiere, Mio. Mensch.</a:t>
            </a:r>
            <a:endParaRPr lang="ru-RU" sz="13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7.995385336588617E-4"/>
          <c:y val="4.546055729257594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3104119867440206E-2"/>
          <c:y val="0.35511861115960658"/>
          <c:w val="0.63633275164548109"/>
          <c:h val="0.46460828676693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обслуженных пассажиров Аэропортом "Симферополь", млн. чел.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2018 Prognose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1.2</c:v>
                </c:pt>
                <c:pt idx="1">
                  <c:v>2.8</c:v>
                </c:pt>
                <c:pt idx="2">
                  <c:v>5.0999999999999996</c:v>
                </c:pt>
                <c:pt idx="3">
                  <c:v>5.2</c:v>
                </c:pt>
                <c:pt idx="4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55296"/>
        <c:axId val="52456832"/>
      </c:barChart>
      <c:catAx>
        <c:axId val="524552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2456832"/>
        <c:crosses val="autoZero"/>
        <c:auto val="1"/>
        <c:lblAlgn val="ctr"/>
        <c:lblOffset val="100"/>
        <c:noMultiLvlLbl val="0"/>
      </c:catAx>
      <c:valAx>
        <c:axId val="5245683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245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300">
                <a:latin typeface="Century Gothic" pitchFamily="34" charset="0"/>
              </a:defRPr>
            </a:pPr>
            <a:r>
              <a:rPr lang="de-DE" sz="1300" dirty="0" smtClean="0">
                <a:latin typeface="Century Gothic" pitchFamily="34" charset="0"/>
              </a:rPr>
              <a:t>Länge der föderalen und regionalen Straßen, km</a:t>
            </a:r>
            <a:endParaRPr lang="ru-RU" sz="13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7.844177707853249E-2"/>
          <c:y val="4.85015553827352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927078061285374E-2"/>
          <c:y val="0.12714038717920234"/>
          <c:w val="0.85133977049145082"/>
          <c:h val="0.705029649483390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2000 г.</c:v>
                </c:pt>
                <c:pt idx="1">
                  <c:v>2013г. 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6214</c:v>
                </c:pt>
                <c:pt idx="1">
                  <c:v>6214</c:v>
                </c:pt>
                <c:pt idx="2">
                  <c:v>6266.8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79737"/>
            </a:solidFill>
          </c:spPr>
          <c:invertIfNegative val="0"/>
          <c:dLbls>
            <c:dLbl>
              <c:idx val="1"/>
              <c:layout>
                <c:manualLayout>
                  <c:x val="5.6893320097050146E-3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2000 г.</c:v>
                </c:pt>
                <c:pt idx="1">
                  <c:v>2013г. </c:v>
                </c:pt>
                <c:pt idx="2">
                  <c:v>2020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52.8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2000 г.</c:v>
                </c:pt>
                <c:pt idx="1">
                  <c:v>2013г. </c:v>
                </c:pt>
                <c:pt idx="2">
                  <c:v>2020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305.096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381952"/>
        <c:axId val="52387840"/>
      </c:barChart>
      <c:catAx>
        <c:axId val="52381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2387840"/>
        <c:crosses val="autoZero"/>
        <c:auto val="1"/>
        <c:lblAlgn val="ctr"/>
        <c:lblOffset val="100"/>
        <c:noMultiLvlLbl val="0"/>
      </c:catAx>
      <c:valAx>
        <c:axId val="52387840"/>
        <c:scaling>
          <c:orientation val="minMax"/>
          <c:min val="5000"/>
        </c:scaling>
        <c:delete val="1"/>
        <c:axPos val="l"/>
        <c:numFmt formatCode="General" sourceLinked="1"/>
        <c:majorTickMark val="out"/>
        <c:minorTickMark val="none"/>
        <c:tickLblPos val="nextTo"/>
        <c:crossAx val="5238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48349529790809"/>
          <c:y val="0.11495394722528388"/>
          <c:w val="0.8071656568073633"/>
          <c:h val="0.699543893059980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  <a:alpha val="13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Реальный сектор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0.41799999999999998</c:v>
                </c:pt>
                <c:pt idx="1">
                  <c:v>0.58200000000000007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1"/>
            </a:pPr>
            <a:r>
              <a:rPr lang="de-DE" sz="1300" b="1" dirty="0" smtClean="0">
                <a:latin typeface="Century Gothic" pitchFamily="34" charset="0"/>
              </a:rPr>
              <a:t>Finanzierung des Straßenbaus, Mrd. Rubel</a:t>
            </a:r>
            <a:endParaRPr lang="ru-RU" sz="1300" b="1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2735247841109831"/>
          <c:y val="2.77423895708246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500752867180497E-2"/>
          <c:y val="0.14223981063540636"/>
          <c:w val="0.93099849426563897"/>
          <c:h val="0.705901092096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geplant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1.8</c:v>
                </c:pt>
                <c:pt idx="1">
                  <c:v>2.1</c:v>
                </c:pt>
                <c:pt idx="2">
                  <c:v>4.0999999999999996</c:v>
                </c:pt>
                <c:pt idx="3">
                  <c:v>3.8</c:v>
                </c:pt>
                <c:pt idx="4">
                  <c:v>23.016999999999999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22528"/>
        <c:axId val="52424064"/>
      </c:barChart>
      <c:catAx>
        <c:axId val="5242252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2424064"/>
        <c:crosses val="autoZero"/>
        <c:auto val="1"/>
        <c:lblAlgn val="ctr"/>
        <c:lblOffset val="100"/>
        <c:noMultiLvlLbl val="0"/>
      </c:catAx>
      <c:valAx>
        <c:axId val="52424064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242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00752867180497E-2"/>
          <c:y val="0"/>
          <c:w val="0.87744335913666405"/>
          <c:h val="0.85046406278516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пассажиров, тыс. чел.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925.1</c:v>
                </c:pt>
                <c:pt idx="1">
                  <c:v>2838</c:v>
                </c:pt>
                <c:pt idx="2">
                  <c:v>4595.1000000000004</c:v>
                </c:pt>
                <c:pt idx="3">
                  <c:v>6248.3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грузов, тыс. 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Лист1!$C$2:$C$5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54752"/>
        <c:axId val="66265856"/>
      </c:barChart>
      <c:catAx>
        <c:axId val="525547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66265856"/>
        <c:crosses val="autoZero"/>
        <c:auto val="1"/>
        <c:lblAlgn val="ctr"/>
        <c:lblOffset val="100"/>
        <c:noMultiLvlLbl val="0"/>
      </c:catAx>
      <c:valAx>
        <c:axId val="6626585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255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00752867180497E-2"/>
          <c:y val="0.21891978612393184"/>
          <c:w val="0.93099849426563897"/>
          <c:h val="0.62922096013069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t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300" b="1">
                    <a:solidFill>
                      <a:schemeClr val="accent3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 geplant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66</c:v>
                </c:pt>
                <c:pt idx="1">
                  <c:v>400</c:v>
                </c:pt>
                <c:pt idx="2">
                  <c:v>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20960"/>
        <c:axId val="55747328"/>
      </c:barChart>
      <c:catAx>
        <c:axId val="557209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5747328"/>
        <c:crosses val="autoZero"/>
        <c:auto val="1"/>
        <c:lblAlgn val="ctr"/>
        <c:lblOffset val="100"/>
        <c:noMultiLvlLbl val="0"/>
      </c:catAx>
      <c:valAx>
        <c:axId val="5574732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572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27888709511317E-2"/>
          <c:y val="0.17107821624346806"/>
          <c:w val="0.93099849426563897"/>
          <c:h val="0.62922096013069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chemeClr val="accent3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 2014</c:v>
                </c:pt>
                <c:pt idx="1">
                  <c:v>2015</c:v>
                </c:pt>
                <c:pt idx="2">
                  <c:v>2016</c:v>
                </c:pt>
                <c:pt idx="3">
                  <c:v>2017 geplant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0</c:v>
                </c:pt>
                <c:pt idx="1">
                  <c:v>0.52200000000000002</c:v>
                </c:pt>
                <c:pt idx="2">
                  <c:v>3.7181999999999999</c:v>
                </c:pt>
                <c:pt idx="3">
                  <c:v>13.6189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06592"/>
        <c:axId val="55808384"/>
      </c:barChart>
      <c:catAx>
        <c:axId val="558065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55808384"/>
        <c:crosses val="autoZero"/>
        <c:auto val="1"/>
        <c:lblAlgn val="ctr"/>
        <c:lblOffset val="100"/>
        <c:noMultiLvlLbl val="0"/>
      </c:catAx>
      <c:valAx>
        <c:axId val="55808384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580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65499404985754E-2"/>
          <c:y val="0.17411505890487861"/>
          <c:w val="0.93505238650357403"/>
          <c:h val="0.40786240588536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9737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invertIfNegative val="0"/>
            <c:bubble3D val="0"/>
            <c:spPr>
              <a:pattFill prst="pct80">
                <a:fgClr>
                  <a:srgbClr val="F79737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invertIfNegative val="0"/>
            <c:bubble3D val="0"/>
            <c:spPr>
              <a:pattFill prst="lgCheck">
                <a:fgClr>
                  <a:srgbClr val="F79737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3"/>
                        </a:solidFill>
                      </a:rPr>
                      <a:t>13,3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accent1"/>
                        </a:solidFill>
                      </a:rPr>
                      <a:t>284,4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accent1"/>
                        </a:solidFill>
                      </a:rPr>
                      <a:t>169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 geplant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7"/>
                <c:pt idx="0">
                  <c:v>29.7</c:v>
                </c:pt>
                <c:pt idx="1">
                  <c:v>62.2</c:v>
                </c:pt>
                <c:pt idx="2">
                  <c:v>31.5</c:v>
                </c:pt>
                <c:pt idx="3">
                  <c:v>75.400000000000006</c:v>
                </c:pt>
                <c:pt idx="4">
                  <c:v>13.3</c:v>
                </c:pt>
                <c:pt idx="5">
                  <c:v>284.39999999999998</c:v>
                </c:pt>
                <c:pt idx="6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69824"/>
        <c:axId val="55871360"/>
      </c:barChart>
      <c:catAx>
        <c:axId val="5586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ru-RU"/>
          </a:p>
        </c:txPr>
        <c:crossAx val="55871360"/>
        <c:crosses val="autoZero"/>
        <c:auto val="1"/>
        <c:lblAlgn val="ctr"/>
        <c:lblOffset val="100"/>
        <c:noMultiLvlLbl val="0"/>
      </c:catAx>
      <c:valAx>
        <c:axId val="55871360"/>
        <c:scaling>
          <c:orientation val="minMax"/>
          <c:max val="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586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27888709511317E-2"/>
          <c:y val="0.17107821624346806"/>
          <c:w val="0.93099849426563897"/>
          <c:h val="0.62922096013069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  <a:latin typeface="Century Gothic" pitchFamily="34" charset="0"/>
                      </a:defRPr>
                    </a:pPr>
                    <a:r>
                      <a:rPr lang="uk-UA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chemeClr val="accent3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 geplant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5</c:v>
                </c:pt>
                <c:pt idx="1">
                  <c:v>172</c:v>
                </c:pt>
                <c:pt idx="2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25536"/>
        <c:axId val="66627072"/>
      </c:barChart>
      <c:catAx>
        <c:axId val="6662553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66627072"/>
        <c:crosses val="autoZero"/>
        <c:auto val="1"/>
        <c:lblAlgn val="ctr"/>
        <c:lblOffset val="100"/>
        <c:noMultiLvlLbl val="0"/>
      </c:catAx>
      <c:valAx>
        <c:axId val="66627072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6662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00752867180497E-2"/>
          <c:y val="0.21891978612393184"/>
          <c:w val="0.93099849426563897"/>
          <c:h val="0.62922096013069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prstClr val="white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728641576691819E-3"/>
                  <c:y val="-4.8932576303995813E-3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solidFill>
                      <a:schemeClr val="accent3">
                        <a:lumMod val="75000"/>
                      </a:schemeClr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vor 2014</c:v>
                </c:pt>
                <c:pt idx="1">
                  <c:v>2016</c:v>
                </c:pt>
                <c:pt idx="2">
                  <c:v>2017 geplant</c:v>
                </c:pt>
                <c:pt idx="3">
                  <c:v>2018 Prognose</c:v>
                </c:pt>
                <c:pt idx="4">
                  <c:v>2019 Prognose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8.5000000000000006E-2</c:v>
                </c:pt>
                <c:pt idx="1">
                  <c:v>9.4E-2</c:v>
                </c:pt>
                <c:pt idx="2">
                  <c:v>0.10099999999999999</c:v>
                </c:pt>
                <c:pt idx="3">
                  <c:v>0.125</c:v>
                </c:pt>
                <c:pt idx="4">
                  <c:v>0.20499999999999999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53216"/>
        <c:axId val="66954752"/>
      </c:barChart>
      <c:catAx>
        <c:axId val="669532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66954752"/>
        <c:crosses val="autoZero"/>
        <c:auto val="1"/>
        <c:lblAlgn val="ctr"/>
        <c:lblOffset val="100"/>
        <c:noMultiLvlLbl val="0"/>
      </c:catAx>
      <c:valAx>
        <c:axId val="66954752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6695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de-DE" sz="1300" b="1" dirty="0" smtClean="0">
                <a:effectLst/>
                <a:latin typeface="Century Gothic" pitchFamily="34" charset="0"/>
              </a:rPr>
              <a:t>Zahl von KMU</a:t>
            </a:r>
            <a:r>
              <a:rPr lang="de-DE" sz="1300" b="1" baseline="0" dirty="0" smtClean="0">
                <a:effectLst/>
                <a:latin typeface="Century Gothic" pitchFamily="34" charset="0"/>
              </a:rPr>
              <a:t> </a:t>
            </a:r>
            <a:r>
              <a:rPr lang="de-DE" sz="1300" b="1" dirty="0" smtClean="0">
                <a:effectLst/>
                <a:latin typeface="Century Gothic" pitchFamily="34" charset="0"/>
              </a:rPr>
              <a:t>pro 10 000 Einwohner</a:t>
            </a:r>
            <a:endParaRPr lang="ru-RU" sz="1300" dirty="0">
              <a:effectLst/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28750287092873839"/>
          <c:y val="3.02347358230037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6177251614839E-2"/>
          <c:y val="0.41438272091631401"/>
          <c:w val="0.93370764549677032"/>
          <c:h val="0.433550842021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>
                          <a:lumMod val="75000"/>
                        </a:schemeClr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01.01.2014</c:v>
                </c:pt>
                <c:pt idx="1">
                  <c:v>01.07.2017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395.8</c:v>
                </c:pt>
                <c:pt idx="1">
                  <c:v>467.9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20896"/>
        <c:axId val="66722432"/>
      </c:barChart>
      <c:catAx>
        <c:axId val="667208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66722432"/>
        <c:crosses val="autoZero"/>
        <c:auto val="1"/>
        <c:lblAlgn val="ctr"/>
        <c:lblOffset val="100"/>
        <c:noMultiLvlLbl val="0"/>
      </c:catAx>
      <c:valAx>
        <c:axId val="667224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67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1"/>
            </a:pPr>
            <a:r>
              <a:rPr lang="de-DE" sz="1300" b="1" dirty="0" smtClean="0">
                <a:latin typeface="Century Gothic" pitchFamily="34" charset="0"/>
              </a:rPr>
              <a:t>Staatliche Unterstützung von Kleinunternehmen, Mio. Rubel </a:t>
            </a:r>
            <a:endParaRPr lang="ru-RU" sz="1300" b="1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587167991994442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500752867180497E-2"/>
          <c:y val="0.14223981063540636"/>
          <c:w val="0.93099849426563897"/>
          <c:h val="0.705901092096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2011-2013</c:v>
                </c:pt>
                <c:pt idx="1">
                  <c:v>2014-2017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45.4</c:v>
                </c:pt>
                <c:pt idx="1">
                  <c:v>787.85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48416"/>
        <c:axId val="66749952"/>
      </c:barChart>
      <c:catAx>
        <c:axId val="667484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66749952"/>
        <c:crosses val="autoZero"/>
        <c:auto val="1"/>
        <c:lblAlgn val="ctr"/>
        <c:lblOffset val="100"/>
        <c:noMultiLvlLbl val="0"/>
      </c:catAx>
      <c:valAx>
        <c:axId val="6674995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6674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46177251614839E-2"/>
          <c:y val="0.19244514950286482"/>
          <c:w val="0.93370764549677032"/>
          <c:h val="0.61258477522381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t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643315200795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 Prognose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</c:v>
                </c:pt>
                <c:pt idx="1">
                  <c:v>9.4E-2</c:v>
                </c:pt>
                <c:pt idx="2">
                  <c:v>0.61980000000000002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26240"/>
        <c:axId val="66827776"/>
      </c:barChart>
      <c:catAx>
        <c:axId val="668262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ru-RU"/>
          </a:p>
        </c:txPr>
        <c:crossAx val="66827776"/>
        <c:crosses val="autoZero"/>
        <c:auto val="1"/>
        <c:lblAlgn val="ctr"/>
        <c:lblOffset val="100"/>
        <c:noMultiLvlLbl val="0"/>
      </c:catAx>
      <c:valAx>
        <c:axId val="668277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68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850113876236"/>
          <c:y val="0.10319598896233241"/>
          <c:w val="0.52906690923230748"/>
          <c:h val="0.705422872191456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  <a:alpha val="10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Реальный сектор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0.3886</c:v>
                </c:pt>
                <c:pt idx="1">
                  <c:v>0.61139999999999994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1300">
                <a:latin typeface="Century Gothic" pitchFamily="34" charset="0"/>
              </a:defRPr>
            </a:pPr>
            <a:r>
              <a:rPr lang="de-DE" sz="1300" dirty="0" smtClean="0">
                <a:latin typeface="Century Gothic" pitchFamily="34" charset="0"/>
              </a:rPr>
              <a:t>Dienstleistungen, die über multifunktionale Zentren angeboten werden</a:t>
            </a:r>
            <a:endParaRPr lang="ru-RU" sz="13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3161051549827796"/>
          <c:y val="1.37653138481394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92174480613265"/>
          <c:y val="0.12450131013538349"/>
          <c:w val="0.30489306743695144"/>
          <c:h val="0.743728033848410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1.423119653371854E-2"/>
                  <c:y val="-6.0516906420594957E-2"/>
                </c:manualLayout>
              </c:layout>
              <c:tx>
                <c:rich>
                  <a:bodyPr/>
                  <a:lstStyle/>
                  <a:p>
                    <a:r>
                      <a:rPr lang="de-DE" dirty="0" smtClean="0"/>
                      <a:t>föderale </a:t>
                    </a:r>
                    <a:r>
                      <a:rPr lang="ru-RU" dirty="0"/>
                      <a:t>
32,7%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60301633151872E-2"/>
                  <c:y val="3.812892003177523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Korporation</a:t>
                    </a:r>
                    <a:r>
                      <a:rPr lang="en-US" dirty="0" smtClean="0"/>
                      <a:t> MSP</a:t>
                    </a:r>
                    <a:r>
                      <a:rPr lang="ru-RU" dirty="0" smtClean="0"/>
                      <a:t>
2,7%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9875569381179867E-3"/>
                  <c:y val="-3.5505600468837072E-2"/>
                </c:manualLayout>
              </c:layout>
              <c:tx>
                <c:rich>
                  <a:bodyPr/>
                  <a:lstStyle/>
                  <a:p>
                    <a:r>
                      <a:rPr lang="de-DE" dirty="0" smtClean="0"/>
                      <a:t>kommunale</a:t>
                    </a:r>
                    <a:r>
                      <a:rPr lang="ru-RU" dirty="0"/>
                      <a:t>
43,4%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1846322630818798E-2"/>
                  <c:y val="6.644647584591385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staatliche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21,2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федеральные</c:v>
                </c:pt>
                <c:pt idx="1">
                  <c:v>АО "Корпорация МСП"</c:v>
                </c:pt>
                <c:pt idx="2">
                  <c:v>муниципальные</c:v>
                </c:pt>
                <c:pt idx="3">
                  <c:v>государственные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3</c:v>
                </c:pt>
                <c:pt idx="2">
                  <c:v>49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sz="1300" dirty="0" err="1" smtClean="0">
                <a:latin typeface="Century Gothic" pitchFamily="34" charset="0"/>
              </a:rPr>
              <a:t>Registrierte</a:t>
            </a:r>
            <a:r>
              <a:rPr lang="en-US" sz="1300" dirty="0" smtClean="0">
                <a:latin typeface="Century Gothic" pitchFamily="34" charset="0"/>
              </a:rPr>
              <a:t> </a:t>
            </a:r>
            <a:r>
              <a:rPr lang="en-US" sz="1300" dirty="0" err="1" smtClean="0">
                <a:latin typeface="Century Gothic" pitchFamily="34" charset="0"/>
              </a:rPr>
              <a:t>Arbeitslosigkeit</a:t>
            </a:r>
            <a:r>
              <a:rPr lang="en-US" sz="1300" dirty="0" smtClean="0">
                <a:latin typeface="Century Gothic" pitchFamily="34" charset="0"/>
              </a:rPr>
              <a:t> </a:t>
            </a:r>
            <a:endParaRPr lang="ru-RU" sz="13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500752867180497E-2"/>
          <c:y val="0.14953758025280695"/>
          <c:w val="0.93099849426563897"/>
          <c:h val="0.66381809175144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01.01.2014</c:v>
                </c:pt>
                <c:pt idx="1">
                  <c:v>01.07.2017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0.02</c:v>
                </c:pt>
                <c:pt idx="1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79392"/>
        <c:axId val="154380928"/>
      </c:barChart>
      <c:catAx>
        <c:axId val="1543793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4380928"/>
        <c:crosses val="autoZero"/>
        <c:auto val="1"/>
        <c:lblAlgn val="ctr"/>
        <c:lblOffset val="100"/>
        <c:noMultiLvlLbl val="0"/>
      </c:catAx>
      <c:valAx>
        <c:axId val="1543809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437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de-DE" sz="1300" dirty="0" smtClean="0">
                <a:latin typeface="Century Gothic" pitchFamily="34" charset="0"/>
              </a:rPr>
              <a:t>Bedarf von Unternehmen an Arbeitskraft, Personen </a:t>
            </a:r>
            <a:endParaRPr lang="ru-RU" sz="13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15129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01.01.2014</c:v>
                </c:pt>
                <c:pt idx="1">
                  <c:v>01.07.2017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4771</c:v>
                </c:pt>
                <c:pt idx="1">
                  <c:v>15129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761920"/>
        <c:axId val="157763456"/>
      </c:barChart>
      <c:catAx>
        <c:axId val="1577619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ru-RU"/>
          </a:p>
        </c:txPr>
        <c:crossAx val="157763456"/>
        <c:crosses val="autoZero"/>
        <c:auto val="1"/>
        <c:lblAlgn val="ctr"/>
        <c:lblOffset val="100"/>
        <c:noMultiLvlLbl val="0"/>
      </c:catAx>
      <c:valAx>
        <c:axId val="1577634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5776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de-DE" sz="1300" dirty="0" smtClean="0">
                <a:latin typeface="Century Gothic" pitchFamily="34" charset="0"/>
              </a:rPr>
              <a:t>Zugänglichkeit besonders wichtiger Objekte der sozialen und Verkehrsinfrastruktur für Behinderte </a:t>
            </a:r>
            <a:endParaRPr lang="ru-RU" sz="13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01.01.2014</c:v>
                </c:pt>
                <c:pt idx="1">
                  <c:v>01.01.2016</c:v>
                </c:pt>
                <c:pt idx="2">
                  <c:v>01.01.2018 Prognose</c:v>
                </c:pt>
                <c:pt idx="3">
                  <c:v>01.01.2019 Prognose</c:v>
                </c:pt>
                <c:pt idx="4">
                  <c:v>01.01.2020 Prognose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</c:v>
                </c:pt>
                <c:pt idx="1">
                  <c:v>0.45</c:v>
                </c:pt>
                <c:pt idx="2">
                  <c:v>0.69799999999999995</c:v>
                </c:pt>
                <c:pt idx="3">
                  <c:v>0.84899999999999998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57760"/>
        <c:axId val="154771840"/>
      </c:barChart>
      <c:catAx>
        <c:axId val="1547577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itchFamily="34" charset="0"/>
              </a:defRPr>
            </a:pPr>
            <a:endParaRPr lang="ru-RU"/>
          </a:p>
        </c:txPr>
        <c:crossAx val="154771840"/>
        <c:crosses val="autoZero"/>
        <c:auto val="1"/>
        <c:lblAlgn val="ctr"/>
        <c:lblOffset val="100"/>
        <c:noMultiLvlLbl val="0"/>
      </c:catAx>
      <c:valAx>
        <c:axId val="1547718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475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28335851909441E-2"/>
          <c:y val="0.26908578230382552"/>
          <c:w val="0.93891925444976398"/>
          <c:h val="0.57534316078697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25198"/>
            </a:solidFill>
            <a:effectLst>
              <a:glow>
                <a:schemeClr val="accent1">
                  <a:alpha val="20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31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25"/>
        <c:axId val="154815104"/>
        <c:axId val="154816896"/>
      </c:barChart>
      <c:catAx>
        <c:axId val="15481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4816896"/>
        <c:crosses val="autoZero"/>
        <c:auto val="1"/>
        <c:lblAlgn val="ctr"/>
        <c:lblOffset val="100"/>
        <c:noMultiLvlLbl val="0"/>
      </c:catAx>
      <c:valAx>
        <c:axId val="154816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81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577628801321665"/>
          <c:w val="0.97903173586152081"/>
          <c:h val="0.63748862280487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tUpDiag">
              <a:fgClr>
                <a:srgbClr val="025198"/>
              </a:fgClr>
              <a:bgClr>
                <a:schemeClr val="bg1"/>
              </a:bgClr>
            </a:pattFill>
            <a:effectLst>
              <a:glow>
                <a:schemeClr val="accent1">
                  <a:alpha val="20000"/>
                </a:scheme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3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>
                <a:glow>
                  <a:schemeClr val="accent1">
                    <a:alpha val="20000"/>
                  </a:schemeClr>
                </a:glow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geplant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33</c:v>
                </c:pt>
                <c:pt idx="2">
                  <c:v>57</c:v>
                </c:pt>
                <c:pt idx="3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25"/>
        <c:axId val="154698496"/>
        <c:axId val="154700032"/>
      </c:barChart>
      <c:catAx>
        <c:axId val="15469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4700032"/>
        <c:crosses val="autoZero"/>
        <c:auto val="1"/>
        <c:lblAlgn val="ctr"/>
        <c:lblOffset val="100"/>
        <c:noMultiLvlLbl val="0"/>
      </c:catAx>
      <c:valAx>
        <c:axId val="154700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69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 smtClean="0">
                <a:latin typeface="Century Gothic" pitchFamily="34" charset="0"/>
              </a:rPr>
              <a:t>Dynamik</a:t>
            </a:r>
            <a:r>
              <a:rPr lang="en-US" sz="1400" dirty="0" smtClean="0">
                <a:latin typeface="Century Gothic" pitchFamily="34" charset="0"/>
              </a:rPr>
              <a:t> der </a:t>
            </a:r>
            <a:r>
              <a:rPr lang="en-US" sz="1400" dirty="0" err="1" smtClean="0">
                <a:latin typeface="Century Gothic" pitchFamily="34" charset="0"/>
              </a:rPr>
              <a:t>Bevölkerung</a:t>
            </a:r>
            <a:r>
              <a:rPr lang="en-US" sz="1400" dirty="0" smtClean="0">
                <a:latin typeface="Century Gothic" pitchFamily="34" charset="0"/>
              </a:rPr>
              <a:t>, %</a:t>
            </a:r>
            <a:endParaRPr lang="ru-RU" sz="14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030952964586811E-2"/>
          <c:y val="0.14648921437669715"/>
          <c:w val="0.93164837025153102"/>
          <c:h val="0.70585277346444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4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4.1666605507370185E-3"/>
                  <c:y val="0.12148488669217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1692913385831E-3"/>
                  <c:y val="0.10625024606299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344613064702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5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-8.9999999999999998E-4</c:v>
                </c:pt>
                <c:pt idx="1">
                  <c:v>-2.9999999999999997E-4</c:v>
                </c:pt>
                <c:pt idx="2">
                  <c:v>1.1000000000000001E-3</c:v>
                </c:pt>
                <c:pt idx="3">
                  <c:v>-1.32E-2</c:v>
                </c:pt>
                <c:pt idx="4">
                  <c:v>2.3999999999999998E-3</c:v>
                </c:pt>
                <c:pt idx="5">
                  <c:v>5.8999999999999999E-3</c:v>
                </c:pt>
                <c:pt idx="6">
                  <c:v>2.7000000000000001E-3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23712"/>
        <c:axId val="155125248"/>
      </c:barChart>
      <c:catAx>
        <c:axId val="1551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5125248"/>
        <c:crosses val="autoZero"/>
        <c:auto val="1"/>
        <c:lblAlgn val="ctr"/>
        <c:lblOffset val="100"/>
        <c:noMultiLvlLbl val="0"/>
      </c:catAx>
      <c:valAx>
        <c:axId val="1551252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512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400" dirty="0" smtClean="0">
                <a:latin typeface="Century Gothic" pitchFamily="34" charset="0"/>
              </a:rPr>
              <a:t>Anzahl von privaten PKWs, pro 1000 Einwohner </a:t>
            </a:r>
            <a:endParaRPr lang="ru-RU" sz="1400" dirty="0">
              <a:latin typeface="Century Gothic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7513943569553804E-2"/>
          <c:y val="0.36179592191454923"/>
          <c:w val="0.72964419291338578"/>
          <c:h val="0.52981036287066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/>
                        </a:solidFill>
                      </a:rPr>
                      <a:t>182,1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77.099999999999994</c:v>
                </c:pt>
                <c:pt idx="1">
                  <c:v>133.69999999999999</c:v>
                </c:pt>
                <c:pt idx="2">
                  <c:v>182.1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92320"/>
        <c:axId val="155194112"/>
      </c:barChart>
      <c:catAx>
        <c:axId val="15519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5194112"/>
        <c:crosses val="autoZero"/>
        <c:auto val="1"/>
        <c:lblAlgn val="ctr"/>
        <c:lblOffset val="100"/>
        <c:noMultiLvlLbl val="0"/>
      </c:catAx>
      <c:valAx>
        <c:axId val="155194112"/>
        <c:scaling>
          <c:orientation val="minMax"/>
          <c:min val="67"/>
        </c:scaling>
        <c:delete val="1"/>
        <c:axPos val="l"/>
        <c:numFmt formatCode="General" sourceLinked="1"/>
        <c:majorTickMark val="out"/>
        <c:minorTickMark val="none"/>
        <c:tickLblPos val="nextTo"/>
        <c:crossAx val="15519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e-DE" sz="1200" dirty="0" smtClean="0">
                <a:latin typeface="Century Gothic" pitchFamily="34" charset="0"/>
              </a:rPr>
              <a:t>Finanzierung des Gesundheitswesens, Mio. Rubel </a:t>
            </a:r>
            <a:endParaRPr lang="ru-RU" sz="12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828880646800391E-2"/>
          <c:y val="0.34319048036352301"/>
          <c:w val="0.90342238706399214"/>
          <c:h val="0.4805205937465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pattFill prst="ltUpDiag">
                <a:fgClr>
                  <a:srgbClr val="025198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2011-2013</c:v>
                </c:pt>
                <c:pt idx="1">
                  <c:v>2014-2016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22.7</c:v>
                </c:pt>
                <c:pt idx="1">
                  <c:v>53.7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68352"/>
        <c:axId val="154469888"/>
      </c:barChart>
      <c:catAx>
        <c:axId val="154468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Century Gothic" pitchFamily="34" charset="0"/>
              </a:defRPr>
            </a:pPr>
            <a:endParaRPr lang="ru-RU"/>
          </a:p>
        </c:txPr>
        <c:crossAx val="154469888"/>
        <c:crosses val="autoZero"/>
        <c:auto val="1"/>
        <c:lblAlgn val="ctr"/>
        <c:lblOffset val="100"/>
        <c:noMultiLvlLbl val="0"/>
      </c:catAx>
      <c:valAx>
        <c:axId val="154469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46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e-DE" sz="1200" dirty="0" smtClean="0">
                <a:latin typeface="Century Gothic" pitchFamily="34" charset="0"/>
              </a:rPr>
              <a:t>Medizinische Hilfe unter Anwendung von technischen Anlagen geleistet, Tsd. Personen</a:t>
            </a:r>
            <a:r>
              <a:rPr lang="ru-RU" sz="1200" baseline="0" dirty="0" smtClean="0">
                <a:latin typeface="Century Gothic" pitchFamily="34" charset="0"/>
              </a:rPr>
              <a:t>.</a:t>
            </a:r>
            <a:endParaRPr lang="ru-RU" sz="12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48982645090716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t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3"/>
              <c:layout>
                <c:manualLayout>
                  <c:x val="1.0175151478895507E-2"/>
                  <c:y val="3.527385846017112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0.755</c:v>
                </c:pt>
                <c:pt idx="1">
                  <c:v>2.1</c:v>
                </c:pt>
                <c:pt idx="2">
                  <c:v>3.7</c:v>
                </c:pt>
                <c:pt idx="3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07904"/>
        <c:axId val="154513792"/>
      </c:barChart>
      <c:catAx>
        <c:axId val="1545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4513792"/>
        <c:crosses val="autoZero"/>
        <c:auto val="1"/>
        <c:lblAlgn val="ctr"/>
        <c:lblOffset val="100"/>
        <c:noMultiLvlLbl val="0"/>
      </c:catAx>
      <c:valAx>
        <c:axId val="1545137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450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de-DE" sz="1300" dirty="0" smtClean="0">
                <a:latin typeface="Century Gothic" pitchFamily="34" charset="0"/>
              </a:rPr>
              <a:t>Zuwachs (Rückgang) des Bruttoregionalprodukts, in % im Vergleich zum Vorjahr</a:t>
            </a:r>
            <a:endParaRPr lang="ru-RU" sz="13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5.5990251524081101E-3"/>
                  <c:y val="0.20357813713617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8,5%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2016 Prognose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-1.2E-2</c:v>
                </c:pt>
                <c:pt idx="1">
                  <c:v>0.01</c:v>
                </c:pt>
                <c:pt idx="2">
                  <c:v>8.5000000000000006E-2</c:v>
                </c:pt>
                <c:pt idx="3">
                  <c:v>7.0999999999999994E-2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66688"/>
        <c:axId val="113668480"/>
      </c:barChart>
      <c:catAx>
        <c:axId val="113666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13668480"/>
        <c:crosses val="autoZero"/>
        <c:auto val="1"/>
        <c:lblAlgn val="ctr"/>
        <c:lblOffset val="100"/>
        <c:noMultiLvlLbl val="0"/>
      </c:catAx>
      <c:valAx>
        <c:axId val="113668480"/>
        <c:scaling>
          <c:orientation val="minMax"/>
          <c:max val="0.1"/>
          <c:min val="-2.0000000000000004E-2"/>
        </c:scaling>
        <c:delete val="1"/>
        <c:axPos val="l"/>
        <c:numFmt formatCode="0.0%" sourceLinked="1"/>
        <c:majorTickMark val="out"/>
        <c:minorTickMark val="none"/>
        <c:tickLblPos val="nextTo"/>
        <c:crossAx val="11366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Century Gothic" pitchFamily="34" charset="0"/>
              </a:defRPr>
            </a:pPr>
            <a:r>
              <a:rPr lang="de-DE" sz="1200" dirty="0" smtClean="0">
                <a:latin typeface="Century Gothic" pitchFamily="34" charset="0"/>
              </a:rPr>
              <a:t>Sterblichkeit von Säuglingen, pro 1000 Neugeborene</a:t>
            </a:r>
            <a:endParaRPr lang="ru-RU" sz="12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458569932558933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04298611629672E-2"/>
          <c:y val="0.23561984103868339"/>
          <c:w val="0.9363914027767406"/>
          <c:h val="0.57099361332224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2519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738996213535473E-3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695598485414189E-2"/>
                  <c:y val="-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8.8000000000000007</c:v>
                </c:pt>
                <c:pt idx="1">
                  <c:v>6.9</c:v>
                </c:pt>
                <c:pt idx="2">
                  <c:v>6.2</c:v>
                </c:pt>
                <c:pt idx="3">
                  <c:v>6.2</c:v>
                </c:pt>
                <c:pt idx="4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cylinder"/>
        <c:axId val="154582016"/>
        <c:axId val="154587904"/>
        <c:axId val="0"/>
      </c:bar3DChart>
      <c:catAx>
        <c:axId val="15458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4587904"/>
        <c:crosses val="autoZero"/>
        <c:auto val="1"/>
        <c:lblAlgn val="ctr"/>
        <c:lblOffset val="100"/>
        <c:noMultiLvlLbl val="0"/>
      </c:catAx>
      <c:valAx>
        <c:axId val="154587904"/>
        <c:scaling>
          <c:orientation val="minMax"/>
          <c:min val="0.30000000000000004"/>
        </c:scaling>
        <c:delete val="1"/>
        <c:axPos val="l"/>
        <c:numFmt formatCode="0.0" sourceLinked="1"/>
        <c:majorTickMark val="out"/>
        <c:minorTickMark val="none"/>
        <c:tickLblPos val="nextTo"/>
        <c:crossAx val="15458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200" dirty="0" smtClean="0">
                <a:latin typeface="Century Gothic" pitchFamily="34" charset="0"/>
              </a:rPr>
              <a:t>Anteil der Grundsanierung bedürftiger</a:t>
            </a:r>
            <a:r>
              <a:rPr lang="de-DE" sz="1200" baseline="0" dirty="0" smtClean="0">
                <a:latin typeface="Century Gothic" pitchFamily="34" charset="0"/>
              </a:rPr>
              <a:t> </a:t>
            </a:r>
            <a:r>
              <a:rPr lang="de-DE" sz="1200" dirty="0" smtClean="0">
                <a:latin typeface="Century Gothic" pitchFamily="34" charset="0"/>
              </a:rPr>
              <a:t>medizinischer Einrichtungen, %</a:t>
            </a:r>
            <a:endParaRPr lang="ru-RU" sz="12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tUpDiag">
              <a:fgClr>
                <a:srgbClr val="025198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25198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25198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25198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25198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2016</c:v>
                </c:pt>
                <c:pt idx="2">
                  <c:v>2017 Prognose</c:v>
                </c:pt>
                <c:pt idx="3">
                  <c:v>2018 Prognose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</c:v>
                </c:pt>
                <c:pt idx="1">
                  <c:v>0.68</c:v>
                </c:pt>
                <c:pt idx="2">
                  <c:v>0.63</c:v>
                </c:pt>
                <c:pt idx="3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651264"/>
        <c:axId val="154661248"/>
      </c:barChart>
      <c:catAx>
        <c:axId val="1546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ru-RU"/>
          </a:p>
        </c:txPr>
        <c:crossAx val="154661248"/>
        <c:crosses val="autoZero"/>
        <c:auto val="1"/>
        <c:lblAlgn val="ctr"/>
        <c:lblOffset val="100"/>
        <c:noMultiLvlLbl val="0"/>
      </c:catAx>
      <c:valAx>
        <c:axId val="154661248"/>
        <c:scaling>
          <c:orientation val="minMax"/>
          <c:max val="1"/>
          <c:min val="0"/>
        </c:scaling>
        <c:delete val="1"/>
        <c:axPos val="l"/>
        <c:numFmt formatCode="0.0%" sourceLinked="0"/>
        <c:majorTickMark val="out"/>
        <c:minorTickMark val="none"/>
        <c:tickLblPos val="nextTo"/>
        <c:crossAx val="15465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e-DE" sz="1200" dirty="0" smtClean="0">
                <a:latin typeface="Century Gothic" pitchFamily="34" charset="0"/>
              </a:rPr>
              <a:t>Neugeschaffene Plätze in allgemeinbildenden Schulen</a:t>
            </a:r>
            <a:endParaRPr lang="ru-RU" sz="12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3515442923433504"/>
          <c:y val="3.202159219546177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387307204243286"/>
          <c:y val="0.24921180188430225"/>
          <c:w val="0.70794761176943743"/>
          <c:h val="0.62520867607362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Лист1!$B$2:$B$3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г.</c:v>
                </c:pt>
              </c:strCache>
            </c:strRef>
          </c:tx>
          <c:spPr>
            <a:solidFill>
              <a:srgbClr val="226C9A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0.11847716725757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Лист1!$D$2:$D$3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277224962425557E-3"/>
                  <c:y val="-9.229331661561414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1298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Лист1!$F$2:$F$3</c:f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Лист1!$G$2:$G$3</c:f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Лист1!$H$2:$H$3</c:f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invertIfNegative val="0"/>
          <c:dLbls>
            <c:dLbl>
              <c:idx val="1"/>
              <c:layout>
                <c:manualLayout>
                  <c:x val="9.9831674887276671E-3"/>
                  <c:y val="-3.779341977875474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Century Gothic" pitchFamily="34" charset="0"/>
                      </a:rPr>
                      <a:t>
</a:t>
                    </a:r>
                    <a:r>
                      <a:rPr lang="ru-RU" sz="1200" b="1" dirty="0" smtClean="0">
                        <a:latin typeface="Century Gothic" pitchFamily="34" charset="0"/>
                      </a:rPr>
                      <a:t>825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1">
                  <c:v>825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1">
                <a:alpha val="84000"/>
              </a:schemeClr>
            </a:solidFill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invertIfNegative val="0"/>
          <c:dLbls>
            <c:dLbl>
              <c:idx val="1"/>
              <c:layout>
                <c:manualLayout>
                  <c:x val="1.5258821567179684E-2"/>
                  <c:y val="-1.65381512956974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Century Gothic" pitchFamily="34" charset="0"/>
                      </a:rPr>
                      <a:t>
5150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1">
                  <c:v>5150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Лист1!$K$2:$K$3</c:f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2009-2013</c:v>
                </c:pt>
                <c:pt idx="1">
                  <c:v>2015-2019</c:v>
                </c:pt>
              </c:strCache>
            </c:strRef>
          </c:cat>
          <c:val>
            <c:numRef>
              <c:f>Лист1!$L$2:$L$3</c:f>
              <c:numCache>
                <c:formatCode>General</c:formatCode>
                <c:ptCount val="2"/>
                <c:pt idx="1">
                  <c:v>1350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536832"/>
        <c:axId val="158538368"/>
      </c:barChart>
      <c:catAx>
        <c:axId val="15853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8538368"/>
        <c:crosses val="autoZero"/>
        <c:auto val="1"/>
        <c:lblAlgn val="ctr"/>
        <c:lblOffset val="100"/>
        <c:noMultiLvlLbl val="0"/>
      </c:catAx>
      <c:valAx>
        <c:axId val="158538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536832"/>
        <c:crosses val="autoZero"/>
        <c:crossBetween val="between"/>
      </c:valAx>
      <c:spPr>
        <a:effectLst>
          <a:glow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01091100635658E-2"/>
          <c:y val="0"/>
          <c:w val="0.95045890325298987"/>
          <c:h val="0.60786346319942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tUpDiag">
              <a:fgClr>
                <a:srgbClr val="025198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25198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dLbl>
              <c:idx val="4"/>
              <c:layout>
                <c:manualLayout>
                  <c:x val="1.0854029822087921E-2"/>
                  <c:y val="-3.9825324067935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944079525567792E-2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25198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25198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25198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25198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geplant</c:v>
                </c:pt>
                <c:pt idx="5">
                  <c:v>2020 Prognose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5.0000000000000001E-3</c:v>
                </c:pt>
                <c:pt idx="1">
                  <c:v>2.5000000000000001E-2</c:v>
                </c:pt>
                <c:pt idx="2">
                  <c:v>0.14399999999999999</c:v>
                </c:pt>
                <c:pt idx="3">
                  <c:v>0.28499999999999998</c:v>
                </c:pt>
                <c:pt idx="4">
                  <c:v>0.28799999999999998</c:v>
                </c:pt>
                <c:pt idx="5">
                  <c:v>0.30599999999999999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60256"/>
        <c:axId val="155362048"/>
      </c:barChart>
      <c:catAx>
        <c:axId val="1553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itchFamily="34" charset="0"/>
              </a:defRPr>
            </a:pPr>
            <a:endParaRPr lang="ru-RU"/>
          </a:p>
        </c:txPr>
        <c:crossAx val="155362048"/>
        <c:crosses val="autoZero"/>
        <c:auto val="1"/>
        <c:lblAlgn val="ctr"/>
        <c:lblOffset val="100"/>
        <c:noMultiLvlLbl val="0"/>
      </c:catAx>
      <c:valAx>
        <c:axId val="155362048"/>
        <c:scaling>
          <c:orientation val="minMax"/>
          <c:max val="1"/>
          <c:min val="0"/>
        </c:scaling>
        <c:delete val="1"/>
        <c:axPos val="l"/>
        <c:numFmt formatCode="0.0%" sourceLinked="0"/>
        <c:majorTickMark val="out"/>
        <c:minorTickMark val="none"/>
        <c:tickLblPos val="nextTo"/>
        <c:crossAx val="15536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482390845461618E-2"/>
          <c:y val="1.5206872009274877E-2"/>
          <c:w val="0.93104372775036692"/>
          <c:h val="0.520630258673645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Plätze, Tsd. </c:v>
                </c:pt>
              </c:strCache>
            </c:strRef>
          </c:tx>
          <c:spPr>
            <a:solidFill>
              <a:schemeClr val="accent3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26C9A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226C9A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pattFill prst="pct4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pattFill prst="pct4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Plan</c:v>
                </c:pt>
                <c:pt idx="6">
                  <c:v>2018 Prognose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7"/>
                <c:pt idx="0">
                  <c:v>56.9</c:v>
                </c:pt>
                <c:pt idx="1">
                  <c:v>58.4</c:v>
                </c:pt>
                <c:pt idx="2">
                  <c:v>60.9</c:v>
                </c:pt>
                <c:pt idx="3">
                  <c:v>63.7</c:v>
                </c:pt>
                <c:pt idx="4">
                  <c:v>68.5</c:v>
                </c:pt>
                <c:pt idx="5">
                  <c:v>75.3</c:v>
                </c:pt>
                <c:pt idx="6">
                  <c:v>81.599999999999994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детей, тыс. чел.</c:v>
                </c:pt>
              </c:strCache>
            </c:strRef>
          </c:tx>
          <c:spPr>
            <a:pattFill prst="lt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28575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1.407963217762129E-3"/>
                  <c:y val="-0.1755661198152937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129,1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234210056469605E-3"/>
                  <c:y val="-0.1814059058797388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134,5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748463845897467E-4"/>
                  <c:y val="-0.1893712676208918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138,5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1553438506832571E-3"/>
                  <c:y val="-0.1811825186905251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139,7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99341546244598E-3"/>
                  <c:y val="-0.1819638504218485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141,3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004002695883915E-3"/>
                  <c:y val="-0.1680385185959729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141,9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22965824310119E-3"/>
                  <c:y val="-0.1659579236004382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142,7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482903927659865E-2"/>
                  <c:y val="-0.11451524660101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482903927659865E-2"/>
                  <c:y val="-0.12963112108608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482903927659865E-2"/>
                  <c:y val="-0.12774143840439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050912700387817E-2"/>
                  <c:y val="-0.12774143840439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485954980485499E-2"/>
                  <c:y val="-0.13970837074280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Plan</c:v>
                </c:pt>
                <c:pt idx="6">
                  <c:v>2018 Prognose</c:v>
                </c:pt>
              </c:strCache>
            </c:strRef>
          </c:cat>
          <c:val>
            <c:numRef>
              <c:f>Лист1!$C$2:$C$16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55515520"/>
        <c:axId val="15542310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Plätze pro 1000 Kinder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</c:spPr>
          </c:marker>
          <c:dLbls>
            <c:dLbl>
              <c:idx val="2"/>
              <c:layout>
                <c:manualLayout>
                  <c:x val="-5.1441043587749508E-2"/>
                  <c:y val="-8.3843705656694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736714439136394E-2"/>
                  <c:y val="-9.8675464079964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014729844832059E-2"/>
                  <c:y val="-0.141708781149423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198996407806546E-2"/>
                  <c:y val="-0.115155842237431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484513560424069"/>
                  <c:y val="-3.8353349835943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Plan</c:v>
                </c:pt>
                <c:pt idx="6">
                  <c:v>2018 Prognose</c:v>
                </c:pt>
              </c:strCache>
            </c:strRef>
          </c:cat>
          <c:val>
            <c:numRef>
              <c:f>Лист1!$D$2:$D$16</c:f>
              <c:numCache>
                <c:formatCode>0</c:formatCode>
                <c:ptCount val="7"/>
                <c:pt idx="0">
                  <c:v>441</c:v>
                </c:pt>
                <c:pt idx="1">
                  <c:v>434</c:v>
                </c:pt>
                <c:pt idx="2">
                  <c:v>481</c:v>
                </c:pt>
                <c:pt idx="3">
                  <c:v>473</c:v>
                </c:pt>
                <c:pt idx="4">
                  <c:v>485</c:v>
                </c:pt>
                <c:pt idx="5">
                  <c:v>533</c:v>
                </c:pt>
                <c:pt idx="6">
                  <c:v>660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26176"/>
        <c:axId val="155424640"/>
      </c:lineChart>
      <c:catAx>
        <c:axId val="1555155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entury Gothic" pitchFamily="34" charset="0"/>
                <a:cs typeface="Calibri" pitchFamily="34" charset="0"/>
              </a:defRPr>
            </a:pPr>
            <a:endParaRPr lang="ru-RU"/>
          </a:p>
        </c:txPr>
        <c:crossAx val="155423104"/>
        <c:crosses val="autoZero"/>
        <c:auto val="1"/>
        <c:lblAlgn val="ctr"/>
        <c:lblOffset val="100"/>
        <c:noMultiLvlLbl val="0"/>
      </c:catAx>
      <c:valAx>
        <c:axId val="15542310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55515520"/>
        <c:crosses val="autoZero"/>
        <c:crossBetween val="between"/>
      </c:valAx>
      <c:valAx>
        <c:axId val="155424640"/>
        <c:scaling>
          <c:orientation val="minMax"/>
          <c:max val="900"/>
          <c:min val="-1100"/>
        </c:scaling>
        <c:delete val="0"/>
        <c:axPos val="r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155426176"/>
        <c:crosses val="max"/>
        <c:crossBetween val="between"/>
      </c:valAx>
      <c:catAx>
        <c:axId val="1554261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542464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69372244280413087"/>
          <c:w val="0.70296333333968442"/>
          <c:h val="0.22100412266840944"/>
        </c:manualLayout>
      </c:layout>
      <c:overlay val="0"/>
      <c:txPr>
        <a:bodyPr/>
        <a:lstStyle/>
        <a:p>
          <a:pPr>
            <a:defRPr sz="1000">
              <a:latin typeface="Century Gothic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de-DE" sz="1100" dirty="0" err="1" smtClean="0">
                <a:latin typeface="Century Gothic" pitchFamily="34" charset="0"/>
              </a:rPr>
              <a:t>SchülerInnen</a:t>
            </a:r>
            <a:r>
              <a:rPr lang="de-DE" sz="1100" dirty="0" smtClean="0">
                <a:latin typeface="Century Gothic" pitchFamily="34" charset="0"/>
              </a:rPr>
              <a:t> von allgemeinbildenden Schulen, Tsd.</a:t>
            </a:r>
            <a:endParaRPr lang="ru-RU" sz="11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3907379707381221"/>
          <c:y val="1.15356261156616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73059515071103E-2"/>
          <c:y val="0.36807026383494823"/>
          <c:w val="0.8825388096985779"/>
          <c:h val="0.50712500018578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2013/2014</c:v>
                </c:pt>
                <c:pt idx="1">
                  <c:v>2016/2017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182</c:v>
                </c:pt>
                <c:pt idx="1">
                  <c:v>192.3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93792"/>
        <c:axId val="158595328"/>
      </c:barChart>
      <c:catAx>
        <c:axId val="15859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8595328"/>
        <c:crosses val="autoZero"/>
        <c:auto val="1"/>
        <c:lblAlgn val="ctr"/>
        <c:lblOffset val="100"/>
        <c:noMultiLvlLbl val="0"/>
      </c:catAx>
      <c:valAx>
        <c:axId val="158595328"/>
        <c:scaling>
          <c:orientation val="minMax"/>
          <c:min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859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de-DE" sz="1100" dirty="0" smtClean="0">
                <a:latin typeface="Century Gothic" pitchFamily="34" charset="0"/>
              </a:rPr>
              <a:t>Studenten von Universitäten bzw. Hochschulen, Tsd.</a:t>
            </a:r>
            <a:endParaRPr lang="ru-RU" sz="11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21827980314950696"/>
          <c:y val="2.66149363581685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5217098973872063"/>
          <c:w val="1"/>
          <c:h val="0.49299830417285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2013/2014</c:v>
                </c:pt>
                <c:pt idx="1">
                  <c:v>2016/2017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37.9</c:v>
                </c:pt>
                <c:pt idx="1">
                  <c:v>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46272"/>
        <c:axId val="158700288"/>
      </c:barChart>
      <c:catAx>
        <c:axId val="155446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8700288"/>
        <c:crosses val="autoZero"/>
        <c:auto val="1"/>
        <c:lblAlgn val="ctr"/>
        <c:lblOffset val="100"/>
        <c:noMultiLvlLbl val="0"/>
      </c:catAx>
      <c:valAx>
        <c:axId val="158700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44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49049131636483"/>
          <c:y val="0.15038919618750887"/>
          <c:w val="0.46685759663380222"/>
          <c:h val="0.74451829406285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explosion val="25"/>
          <c:cat>
            <c:strRef>
              <c:f>Лист1!$A$2</c:f>
              <c:strCache>
                <c:ptCount val="1"/>
                <c:pt idx="0">
                  <c:v>установлены границы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400" dirty="0" smtClean="0">
                <a:latin typeface="Century Gothic" pitchFamily="34" charset="0"/>
              </a:rPr>
              <a:t>Ablass des verschmutzten Abwassers, Millionen Kubikmeter </a:t>
            </a:r>
            <a:endParaRPr lang="ru-RU" sz="14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25198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1"/>
            <c:invertIfNegative val="0"/>
            <c:bubble3D val="0"/>
            <c:spPr>
              <a:pattFill prst="ltUpDiag">
                <a:fgClr>
                  <a:srgbClr val="025198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2016</c:v>
                </c:pt>
                <c:pt idx="2">
                  <c:v>2018-2020 Prognose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49.5</c:v>
                </c:pt>
                <c:pt idx="1">
                  <c:v>6.97</c:v>
                </c:pt>
                <c:pt idx="2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732672"/>
        <c:axId val="158734208"/>
      </c:barChart>
      <c:catAx>
        <c:axId val="15873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8734208"/>
        <c:crosses val="autoZero"/>
        <c:auto val="1"/>
        <c:lblAlgn val="ctr"/>
        <c:lblOffset val="100"/>
        <c:noMultiLvlLbl val="0"/>
      </c:catAx>
      <c:valAx>
        <c:axId val="15873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73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2483808423746"/>
          <c:y val="0.19216397290626136"/>
          <c:w val="0.46685759663380222"/>
          <c:h val="0.74451829406285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metal">
              <a:bevelT w="38100" h="57150" prst="angle"/>
            </a:sp3d>
          </c:spPr>
          <c:explosion val="25"/>
          <c:dPt>
            <c:idx val="0"/>
            <c:bubble3D val="0"/>
            <c:explosion val="9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dPt>
          <c:cat>
            <c:strRef>
              <c:f>Лист1!$A$2:$A$3</c:f>
              <c:strCache>
                <c:ptCount val="2"/>
                <c:pt idx="0">
                  <c:v>Grenzen festgelegt</c:v>
                </c:pt>
                <c:pt idx="1">
                  <c:v>не установлены границы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0"/>
          <c:y val="0.61565823890698768"/>
          <c:w val="0.29990986345447795"/>
          <c:h val="0.28669075349855527"/>
        </c:manualLayout>
      </c:layout>
      <c:overlay val="0"/>
      <c:txPr>
        <a:bodyPr/>
        <a:lstStyle/>
        <a:p>
          <a:pPr>
            <a:defRPr sz="1200">
              <a:latin typeface="Century Gothic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err="1" smtClean="0">
                <a:latin typeface="Century Gothic" pitchFamily="34" charset="0"/>
              </a:rPr>
              <a:t>Durchschnittlicher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Jahreszuwachs</a:t>
            </a:r>
            <a:r>
              <a:rPr lang="en-US" sz="1400" dirty="0" smtClean="0">
                <a:latin typeface="Century Gothic" pitchFamily="34" charset="0"/>
              </a:rPr>
              <a:t> der </a:t>
            </a:r>
            <a:r>
              <a:rPr lang="en-US" sz="1400" dirty="0" err="1" smtClean="0">
                <a:latin typeface="Century Gothic" pitchFamily="34" charset="0"/>
              </a:rPr>
              <a:t>Industrieproduktion</a:t>
            </a:r>
            <a:r>
              <a:rPr lang="en-US" sz="1400" dirty="0" smtClean="0">
                <a:latin typeface="Century Gothic" pitchFamily="34" charset="0"/>
              </a:rPr>
              <a:t>, %</a:t>
            </a:r>
            <a:endParaRPr lang="ru-RU" sz="14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2011-2013</c:v>
                </c:pt>
                <c:pt idx="1">
                  <c:v>2014-2016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1.2E-2</c:v>
                </c:pt>
                <c:pt idx="1">
                  <c:v>6.0999999999999999E-2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91936"/>
        <c:axId val="114793472"/>
      </c:barChart>
      <c:catAx>
        <c:axId val="114791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14793472"/>
        <c:crosses val="autoZero"/>
        <c:auto val="1"/>
        <c:lblAlgn val="ctr"/>
        <c:lblOffset val="100"/>
        <c:noMultiLvlLbl val="0"/>
      </c:catAx>
      <c:valAx>
        <c:axId val="11479347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1479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3653243055288E-2"/>
          <c:y val="0.20821821386423151"/>
          <c:w val="0.80897269351388945"/>
          <c:h val="0.57438722422964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75000"/>
                        </a:schemeClr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Century Gothic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1713</c:v>
                </c:pt>
                <c:pt idx="1">
                  <c:v>1922</c:v>
                </c:pt>
                <c:pt idx="2">
                  <c:v>1694</c:v>
                </c:pt>
                <c:pt idx="3">
                  <c:v>1833</c:v>
                </c:pt>
                <c:pt idx="4">
                  <c:v>1469</c:v>
                </c:pt>
                <c:pt idx="5">
                  <c:v>1245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43424"/>
        <c:axId val="159144960"/>
      </c:barChart>
      <c:catAx>
        <c:axId val="1591434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9144960"/>
        <c:crosses val="autoZero"/>
        <c:auto val="1"/>
        <c:lblAlgn val="ctr"/>
        <c:lblOffset val="100"/>
        <c:noMultiLvlLbl val="0"/>
      </c:catAx>
      <c:valAx>
        <c:axId val="159144960"/>
        <c:scaling>
          <c:orientation val="minMax"/>
          <c:max val="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91434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300">
                <a:latin typeface="Century Gothic" pitchFamily="34" charset="0"/>
              </a:defRPr>
            </a:pPr>
            <a:r>
              <a:rPr lang="de-DE" dirty="0" smtClean="0"/>
              <a:t>Grad der </a:t>
            </a:r>
            <a:r>
              <a:rPr lang="de-DE" dirty="0" err="1" smtClean="0"/>
              <a:t>Ve</a:t>
            </a:r>
            <a:r>
              <a:rPr lang="de-DE" dirty="0" smtClean="0"/>
              <a:t> mit Rettungs- bzw. Feuerwehrtechnik</a:t>
            </a:r>
            <a:endParaRPr lang="ru-RU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9341542726313547E-2"/>
          <c:y val="0.30438235620494952"/>
          <c:w val="0.80897269351388945"/>
          <c:h val="0.57438722422964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аварийно-спасательной и пожарной техникой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pattFill prst="lt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0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0.72</c:v>
                </c:pt>
                <c:pt idx="1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232768"/>
        <c:axId val="159234304"/>
      </c:barChart>
      <c:catAx>
        <c:axId val="1592327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9234304"/>
        <c:crosses val="autoZero"/>
        <c:auto val="1"/>
        <c:lblAlgn val="ctr"/>
        <c:lblOffset val="100"/>
        <c:noMultiLvlLbl val="0"/>
      </c:catAx>
      <c:valAx>
        <c:axId val="1592343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92327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300">
                <a:latin typeface="Century Gothic" pitchFamily="34" charset="0"/>
              </a:defRPr>
            </a:pPr>
            <a:r>
              <a:rPr lang="fr-FR" sz="1300" b="1" i="0" u="none" strike="noStrike" baseline="0" dirty="0" smtClean="0">
                <a:effectLst/>
              </a:rPr>
              <a:t>Anteil der Ortschaften, die von Feuerwehrabteilungen abgedeckt sind</a:t>
            </a:r>
            <a:endParaRPr lang="ru-RU" dirty="0"/>
          </a:p>
        </c:rich>
      </c:tx>
      <c:layout>
        <c:manualLayout>
          <c:xMode val="edge"/>
          <c:yMode val="edge"/>
          <c:x val="0.3052312274408942"/>
          <c:y val="2.693327546095841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5513653243055288E-2"/>
          <c:y val="0.23393531602066117"/>
          <c:w val="0.80897269351388945"/>
          <c:h val="0.54867012207321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населенных пунктов, прикрытых  подразделениями противопожарной службы</c:v>
                </c:pt>
              </c:strCache>
            </c:strRef>
          </c:tx>
          <c:spPr>
            <a:pattFill prst="lt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pattFill prst="lgChe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0</c:formatCode>
                <c:ptCount val="3"/>
                <c:pt idx="0">
                  <c:v>2013</c:v>
                </c:pt>
                <c:pt idx="1">
                  <c:v>2017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0.41299999999999998</c:v>
                </c:pt>
                <c:pt idx="1">
                  <c:v>0.61199999999999999</c:v>
                </c:pt>
                <c:pt idx="2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264768"/>
        <c:axId val="159266304"/>
      </c:barChart>
      <c:catAx>
        <c:axId val="1592647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9266304"/>
        <c:crosses val="autoZero"/>
        <c:auto val="1"/>
        <c:lblAlgn val="ctr"/>
        <c:lblOffset val="100"/>
        <c:noMultiLvlLbl val="0"/>
      </c:catAx>
      <c:valAx>
        <c:axId val="159266304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592647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2860892388453"/>
          <c:y val="6.3451583219342592E-2"/>
          <c:w val="0.76940255905511812"/>
          <c:h val="0.806187857622834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6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4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5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6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871590351046891E-3"/>
                  <c:y val="4.850155538273533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4.850155538273525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291078769025663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0.56200000000000006</c:v>
                </c:pt>
                <c:pt idx="1">
                  <c:v>0.60099999999999998</c:v>
                </c:pt>
                <c:pt idx="2">
                  <c:v>0.61199999999999999</c:v>
                </c:pt>
                <c:pt idx="3">
                  <c:v>0.63600000000000001</c:v>
                </c:pt>
                <c:pt idx="4">
                  <c:v>0.67600000000000005</c:v>
                </c:pt>
                <c:pt idx="5">
                  <c:v>0.61599999999999999</c:v>
                </c:pt>
                <c:pt idx="6">
                  <c:v>0.66900000000000004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41536"/>
        <c:axId val="114825088"/>
      </c:lineChart>
      <c:catAx>
        <c:axId val="1106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14825088"/>
        <c:crosses val="autoZero"/>
        <c:auto val="1"/>
        <c:lblAlgn val="ctr"/>
        <c:lblOffset val="100"/>
        <c:noMultiLvlLbl val="0"/>
      </c:catAx>
      <c:valAx>
        <c:axId val="114825088"/>
        <c:scaling>
          <c:orientation val="minMax"/>
          <c:max val="0.70000000000000007"/>
          <c:min val="0.55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11064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3559244168065"/>
          <c:y val="0.12941692664778989"/>
          <c:w val="0.77654735059467872"/>
          <c:h val="0.734397379270171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6"/>
            <c:spPr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0"/>
            <c:marker>
              <c:spPr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1"/>
            <c:marker>
              <c:spPr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"/>
            <c:marker>
              <c:spPr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3"/>
            <c:marker>
              <c:spPr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4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Lbls>
            <c:dLbl>
              <c:idx val="0"/>
              <c:layout>
                <c:manualLayout>
                  <c:x val="-2.3250607289880702E-2"/>
                  <c:y val="7.69587913655240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749999999999997E-2"/>
                  <c:y val="-5.937499999999999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83619237502141E-2"/>
                  <c:y val="7.563386350465554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6E-3"/>
                  <c:y val="-6.562499999999994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1655611838916E-2"/>
                  <c:y val="-6.759451400272033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623312875146004"/>
                  <c:y val="3.156706311911289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0.81799999999999995</c:v>
                </c:pt>
                <c:pt idx="1">
                  <c:v>0.96399999999999997</c:v>
                </c:pt>
                <c:pt idx="2">
                  <c:v>0.86699999999999999</c:v>
                </c:pt>
                <c:pt idx="3">
                  <c:v>0.97399999999999998</c:v>
                </c:pt>
                <c:pt idx="4">
                  <c:v>0.42399999999999999</c:v>
                </c:pt>
                <c:pt idx="5">
                  <c:v>0.39</c:v>
                </c:pt>
                <c:pt idx="6">
                  <c:v>1.7869999999999999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463616"/>
        <c:axId val="150465152"/>
      </c:lineChart>
      <c:catAx>
        <c:axId val="15046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50465152"/>
        <c:crosses val="autoZero"/>
        <c:auto val="1"/>
        <c:lblAlgn val="ctr"/>
        <c:lblOffset val="100"/>
        <c:noMultiLvlLbl val="0"/>
      </c:catAx>
      <c:valAx>
        <c:axId val="150465152"/>
        <c:scaling>
          <c:orientation val="minMax"/>
          <c:max val="1.8"/>
          <c:min val="0.30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15046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2873559093089189E-2"/>
          <c:w val="0.94104736508729592"/>
          <c:h val="0.79504332916790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wdDnDiag">
              <a:fgClr>
                <a:schemeClr val="accent3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3"/>
                        </a:solidFill>
                      </a:rPr>
                      <a:t>33,6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16.899999999999999</c:v>
                </c:pt>
                <c:pt idx="1">
                  <c:v>21.5</c:v>
                </c:pt>
                <c:pt idx="2" formatCode="0.0">
                  <c:v>22.99</c:v>
                </c:pt>
                <c:pt idx="3">
                  <c:v>33.6</c:v>
                </c:pt>
                <c:pt idx="4">
                  <c:v>31.4</c:v>
                </c:pt>
                <c:pt idx="5">
                  <c:v>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22592"/>
        <c:axId val="117824128"/>
      </c:barChart>
      <c:catAx>
        <c:axId val="1178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ru-RU"/>
          </a:p>
        </c:txPr>
        <c:crossAx val="117824128"/>
        <c:crosses val="autoZero"/>
        <c:auto val="1"/>
        <c:lblAlgn val="ctr"/>
        <c:lblOffset val="100"/>
        <c:noMultiLvlLbl val="0"/>
      </c:catAx>
      <c:valAx>
        <c:axId val="117824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82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>
                <a:latin typeface="Century Gothic" pitchFamily="34" charset="0"/>
              </a:rPr>
              <a:t>Pro-Kopf-</a:t>
            </a:r>
            <a:r>
              <a:rPr lang="en-US" sz="1400" dirty="0" err="1" smtClean="0">
                <a:latin typeface="Century Gothic" pitchFamily="34" charset="0"/>
              </a:rPr>
              <a:t>Einkommen</a:t>
            </a:r>
            <a:r>
              <a:rPr lang="en-US" sz="1400" dirty="0" smtClean="0">
                <a:latin typeface="Century Gothic" pitchFamily="34" charset="0"/>
              </a:rPr>
              <a:t>, </a:t>
            </a:r>
            <a:r>
              <a:rPr lang="en-US" sz="1400" dirty="0" err="1" smtClean="0">
                <a:latin typeface="Century Gothic" pitchFamily="34" charset="0"/>
              </a:rPr>
              <a:t>Rubel</a:t>
            </a:r>
            <a:endParaRPr lang="ru-RU" sz="14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pattFill prst="ltUp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9679301169926506E-3"/>
                  <c:y val="-2.3693393311821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4216035987092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893100389975502E-3"/>
                  <c:y val="-4.73867866236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25170272982851E-2"/>
                  <c:y val="4.738678662364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3"/>
                        </a:solidFill>
                      </a:rPr>
                      <a:t>10769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entury Gothic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4921.8999999999996</c:v>
                </c:pt>
                <c:pt idx="1">
                  <c:v>5584.75</c:v>
                </c:pt>
                <c:pt idx="2">
                  <c:v>6645.77</c:v>
                </c:pt>
                <c:pt idx="3">
                  <c:v>7128.14</c:v>
                </c:pt>
                <c:pt idx="4">
                  <c:v>10769</c:v>
                </c:pt>
                <c:pt idx="5">
                  <c:v>15658</c:v>
                </c:pt>
                <c:pt idx="6">
                  <c:v>19059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86304"/>
        <c:axId val="123987840"/>
      </c:barChart>
      <c:catAx>
        <c:axId val="12398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123987840"/>
        <c:crosses val="autoZero"/>
        <c:auto val="1"/>
        <c:lblAlgn val="ctr"/>
        <c:lblOffset val="100"/>
        <c:noMultiLvlLbl val="0"/>
      </c:catAx>
      <c:valAx>
        <c:axId val="12398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98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r>
            <a:rPr lang="de-DE" sz="1400" b="0" dirty="0" smtClean="0">
              <a:latin typeface="Century Gothic" pitchFamily="34" charset="0"/>
            </a:rPr>
            <a:t>Dokumentation auf der örtlichen Ebene </a:t>
          </a:r>
          <a:r>
            <a:rPr lang="de-DE" sz="1400" b="1" dirty="0" smtClean="0">
              <a:solidFill>
                <a:srgbClr val="226C9A"/>
              </a:solidFill>
              <a:latin typeface="Century Gothic" pitchFamily="34" charset="0"/>
            </a:rPr>
            <a:t>fehlt bzw. wurde in den 1970er-Jahren gebilligt</a:t>
          </a:r>
          <a:r>
            <a:rPr lang="ru-RU" sz="1400" b="1" dirty="0" smtClean="0">
              <a:solidFill>
                <a:srgbClr val="226C9A"/>
              </a:solidFill>
              <a:latin typeface="Century Gothic" pitchFamily="34" charset="0"/>
            </a:rPr>
            <a:t>.</a:t>
          </a:r>
          <a:endParaRPr lang="ru-RU" b="1" dirty="0">
            <a:solidFill>
              <a:srgbClr val="226C9A"/>
            </a:solidFill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06692702-7426-4466-80CA-18951AB98AE9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de-DE" sz="1400" dirty="0" smtClean="0">
              <a:latin typeface="Century Gothic" pitchFamily="34" charset="0"/>
            </a:rPr>
            <a:t>Arbeiten zur Dokumentation auf der föderalen und regionalen Ebene abgeschlossen</a:t>
          </a:r>
          <a:endParaRPr lang="ru-RU" sz="1400" dirty="0">
            <a:latin typeface="Century Gothic" pitchFamily="34" charset="0"/>
          </a:endParaRPr>
        </a:p>
      </dgm:t>
    </dgm:pt>
    <dgm:pt modelId="{99AF97EE-DBE3-4429-B217-2650C7B3F26D}" type="parTrans" cxnId="{17630023-69CC-471A-BE3C-EBA2A3501274}">
      <dgm:prSet/>
      <dgm:spPr/>
      <dgm:t>
        <a:bodyPr/>
        <a:lstStyle/>
        <a:p>
          <a:endParaRPr lang="ru-RU"/>
        </a:p>
      </dgm:t>
    </dgm:pt>
    <dgm:pt modelId="{BA3AAB3D-7630-4AC1-9A81-068D73B6190B}" type="sibTrans" cxnId="{17630023-69CC-471A-BE3C-EBA2A3501274}">
      <dgm:prSet/>
      <dgm:spPr/>
      <dgm:t>
        <a:bodyPr/>
        <a:lstStyle/>
        <a:p>
          <a:endParaRPr lang="ru-RU"/>
        </a:p>
      </dgm:t>
    </dgm:pt>
    <dgm:pt modelId="{A5C7D39C-82BC-4B9E-8F29-B0B7A31831DF}">
      <dgm:prSet phldrT="[Текст]" custT="1"/>
      <dgm:spPr/>
      <dgm:t>
        <a:bodyPr/>
        <a:lstStyle/>
        <a:p>
          <a:r>
            <a:rPr lang="en-US" sz="1400" dirty="0" err="1" smtClean="0">
              <a:latin typeface="Century Gothic" pitchFamily="34" charset="0"/>
            </a:rPr>
            <a:t>Gewährleistung</a:t>
          </a:r>
          <a:r>
            <a:rPr lang="en-US" sz="1400" dirty="0" smtClean="0">
              <a:latin typeface="Century Gothic" pitchFamily="34" charset="0"/>
            </a:rPr>
            <a:t> der </a:t>
          </a:r>
          <a:r>
            <a:rPr lang="en-US" sz="1400" dirty="0" err="1" smtClean="0">
              <a:latin typeface="Century Gothic" pitchFamily="34" charset="0"/>
            </a:rPr>
            <a:t>städtebaulichen</a:t>
          </a:r>
          <a:r>
            <a:rPr lang="en-US" sz="1400" dirty="0" smtClean="0">
              <a:latin typeface="Century Gothic" pitchFamily="34" charset="0"/>
            </a:rPr>
            <a:t> </a:t>
          </a:r>
          <a:r>
            <a:rPr lang="en-US" sz="1400" dirty="0" err="1" smtClean="0">
              <a:latin typeface="Century Gothic" pitchFamily="34" charset="0"/>
            </a:rPr>
            <a:t>Dokumentation</a:t>
          </a:r>
          <a:r>
            <a:rPr lang="en-US" sz="1400" dirty="0" smtClean="0">
              <a:latin typeface="Century Gothic" pitchFamily="34" charset="0"/>
            </a:rPr>
            <a:t> </a:t>
          </a:r>
          <a:r>
            <a:rPr lang="ru-RU" sz="1400" dirty="0" smtClean="0">
              <a:latin typeface="Century Gothic" pitchFamily="34" charset="0"/>
            </a:rPr>
            <a:t>– </a:t>
          </a:r>
          <a:r>
            <a:rPr lang="ru-RU" sz="1600" b="1" dirty="0" smtClean="0">
              <a:solidFill>
                <a:srgbClr val="C00000"/>
              </a:solidFill>
              <a:latin typeface="Century Gothic" pitchFamily="34" charset="0"/>
            </a:rPr>
            <a:t>100%</a:t>
          </a:r>
          <a:endParaRPr lang="ru-RU" sz="1600" b="1" dirty="0">
            <a:solidFill>
              <a:srgbClr val="C00000"/>
            </a:solidFill>
            <a:latin typeface="Century Gothic" pitchFamily="34" charset="0"/>
          </a:endParaRPr>
        </a:p>
      </dgm:t>
    </dgm:pt>
    <dgm:pt modelId="{93E63E57-A078-4D49-A6BA-0B63D6118840}" type="parTrans" cxnId="{1A6F8F6C-BC74-4273-AB7C-6EF450560321}">
      <dgm:prSet/>
      <dgm:spPr/>
      <dgm:t>
        <a:bodyPr/>
        <a:lstStyle/>
        <a:p>
          <a:endParaRPr lang="ru-RU"/>
        </a:p>
      </dgm:t>
    </dgm:pt>
    <dgm:pt modelId="{70363FEA-E31B-4C94-A9D3-C7B8C9E6D807}" type="sibTrans" cxnId="{1A6F8F6C-BC74-4273-AB7C-6EF450560321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</dgm:pt>
    <dgm:pt modelId="{A341FD87-EDC7-4B58-B6BE-8AFF5AA1042B}" type="pres">
      <dgm:prSet presAssocID="{06692702-7426-4466-80CA-18951AB98A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81E5D-311A-49B4-BBF8-8C98EE884D6F}" type="pres">
      <dgm:prSet presAssocID="{BA3AAB3D-7630-4AC1-9A81-068D73B6190B}" presName="parTxOnlySpace" presStyleCnt="0"/>
      <dgm:spPr/>
    </dgm:pt>
    <dgm:pt modelId="{08DEDED5-35C3-4F78-99F8-DA5E3F9C3052}" type="pres">
      <dgm:prSet presAssocID="{A5C7D39C-82BC-4B9E-8F29-B0B7A31831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7FE19-6D43-4376-962A-EE21CA6E737D}" type="presOf" srcId="{EFDE97C7-7304-475A-8459-1447AB8500BA}" destId="{EAF83372-14B0-470E-BA6E-E2C86E95D3CC}" srcOrd="0" destOrd="0" presId="urn:microsoft.com/office/officeart/2005/8/layout/chevron1"/>
    <dgm:cxn modelId="{A7E970F3-3447-42D7-B5D8-9B2A19E88CD4}" type="presOf" srcId="{78044088-2412-4146-9A71-8E420A71FFCF}" destId="{998FF5A4-4E75-4792-8002-51DD7B97D39B}" srcOrd="0" destOrd="0" presId="urn:microsoft.com/office/officeart/2005/8/layout/chevron1"/>
    <dgm:cxn modelId="{8C8A4C16-1501-4521-9354-CB61E7520879}" type="presOf" srcId="{06692702-7426-4466-80CA-18951AB98AE9}" destId="{A341FD87-EDC7-4B58-B6BE-8AFF5AA1042B}" srcOrd="0" destOrd="0" presId="urn:microsoft.com/office/officeart/2005/8/layout/chevron1"/>
    <dgm:cxn modelId="{17630023-69CC-471A-BE3C-EBA2A3501274}" srcId="{EFDE97C7-7304-475A-8459-1447AB8500BA}" destId="{06692702-7426-4466-80CA-18951AB98AE9}" srcOrd="1" destOrd="0" parTransId="{99AF97EE-DBE3-4429-B217-2650C7B3F26D}" sibTransId="{BA3AAB3D-7630-4AC1-9A81-068D73B6190B}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1A6F8F6C-BC74-4273-AB7C-6EF450560321}" srcId="{EFDE97C7-7304-475A-8459-1447AB8500BA}" destId="{A5C7D39C-82BC-4B9E-8F29-B0B7A31831DF}" srcOrd="2" destOrd="0" parTransId="{93E63E57-A078-4D49-A6BA-0B63D6118840}" sibTransId="{70363FEA-E31B-4C94-A9D3-C7B8C9E6D807}"/>
    <dgm:cxn modelId="{34152AEE-92BD-42A7-832C-40C46EF097C7}" type="presOf" srcId="{A5C7D39C-82BC-4B9E-8F29-B0B7A31831DF}" destId="{08DEDED5-35C3-4F78-99F8-DA5E3F9C3052}" srcOrd="0" destOrd="0" presId="urn:microsoft.com/office/officeart/2005/8/layout/chevron1"/>
    <dgm:cxn modelId="{903C0498-32E1-4CF1-86C7-59B9F34A8595}" type="presParOf" srcId="{EAF83372-14B0-470E-BA6E-E2C86E95D3CC}" destId="{998FF5A4-4E75-4792-8002-51DD7B97D39B}" srcOrd="0" destOrd="0" presId="urn:microsoft.com/office/officeart/2005/8/layout/chevron1"/>
    <dgm:cxn modelId="{9A142131-42E8-44BA-8A11-DCAC0D69CFA4}" type="presParOf" srcId="{EAF83372-14B0-470E-BA6E-E2C86E95D3CC}" destId="{DFB160DD-E300-445D-8140-37F0ADC4ACBD}" srcOrd="1" destOrd="0" presId="urn:microsoft.com/office/officeart/2005/8/layout/chevron1"/>
    <dgm:cxn modelId="{C8F914A3-394C-4123-B1BD-4246CED5BA67}" type="presParOf" srcId="{EAF83372-14B0-470E-BA6E-E2C86E95D3CC}" destId="{A341FD87-EDC7-4B58-B6BE-8AFF5AA1042B}" srcOrd="2" destOrd="0" presId="urn:microsoft.com/office/officeart/2005/8/layout/chevron1"/>
    <dgm:cxn modelId="{591EB121-F28E-4BE2-91E7-22AAEF3891ED}" type="presParOf" srcId="{EAF83372-14B0-470E-BA6E-E2C86E95D3CC}" destId="{F5181E5D-311A-49B4-BBF8-8C98EE884D6F}" srcOrd="3" destOrd="0" presId="urn:microsoft.com/office/officeart/2005/8/layout/chevron1"/>
    <dgm:cxn modelId="{9D51BEA5-BAD3-423C-B3C8-B3BD2D3B25BF}" type="presParOf" srcId="{EAF83372-14B0-470E-BA6E-E2C86E95D3CC}" destId="{08DEDED5-35C3-4F78-99F8-DA5E3F9C30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0" dirty="0" smtClean="0">
              <a:latin typeface="Century Gothic" pitchFamily="34" charset="0"/>
            </a:rPr>
            <a:t>ca. </a:t>
          </a:r>
          <a:r>
            <a:rPr lang="en-US" sz="1800" b="1" dirty="0" smtClean="0">
              <a:solidFill>
                <a:srgbClr val="226C9A"/>
              </a:solidFill>
              <a:latin typeface="Century Gothic" pitchFamily="34" charset="0"/>
            </a:rPr>
            <a:t>240 Mio. </a:t>
          </a:r>
          <a:r>
            <a:rPr lang="en-US" sz="1800" b="1" dirty="0" err="1" smtClean="0">
              <a:solidFill>
                <a:srgbClr val="226C9A"/>
              </a:solidFill>
              <a:latin typeface="Century Gothic" pitchFamily="34" charset="0"/>
            </a:rPr>
            <a:t>Rubel</a:t>
          </a:r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.</a:t>
          </a:r>
          <a:endParaRPr lang="ru-RU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06692702-7426-4466-80CA-18951AB98AE9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  <a:latin typeface="Century Gothic" pitchFamily="34" charset="0"/>
            </a:rPr>
            <a:t>1996,</a:t>
          </a:r>
          <a:r>
            <a:rPr lang="de-DE" sz="1800" b="1" dirty="0" smtClean="0">
              <a:solidFill>
                <a:srgbClr val="C00000"/>
              </a:solidFill>
              <a:latin typeface="Century Gothic" pitchFamily="34" charset="0"/>
            </a:rPr>
            <a:t> 4 Mio. Rubel</a:t>
          </a:r>
          <a:r>
            <a:rPr lang="ru-RU" sz="1800" b="1" dirty="0" smtClean="0">
              <a:solidFill>
                <a:srgbClr val="C00000"/>
              </a:solidFill>
              <a:latin typeface="Century Gothic" pitchFamily="34" charset="0"/>
            </a:rPr>
            <a:t>.</a:t>
          </a:r>
          <a:r>
            <a:rPr lang="ru-RU" sz="1800" b="1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(</a:t>
          </a:r>
          <a:r>
            <a:rPr lang="de-DE" sz="1400" b="0" dirty="0" smtClean="0">
              <a:latin typeface="Century Gothic" pitchFamily="34" charset="0"/>
            </a:rPr>
            <a:t>Wachstum um das 8,4-fache</a:t>
          </a:r>
          <a:r>
            <a:rPr lang="ru-RU" sz="1400" b="0" dirty="0" smtClean="0">
              <a:latin typeface="Century Gothic" pitchFamily="34" charset="0"/>
            </a:rPr>
            <a:t>)</a:t>
          </a:r>
          <a:endParaRPr lang="ru-RU" sz="1400" b="0" dirty="0">
            <a:latin typeface="Century Gothic" pitchFamily="34" charset="0"/>
          </a:endParaRPr>
        </a:p>
      </dgm:t>
    </dgm:pt>
    <dgm:pt modelId="{99AF97EE-DBE3-4429-B217-2650C7B3F26D}" type="parTrans" cxnId="{17630023-69CC-471A-BE3C-EBA2A3501274}">
      <dgm:prSet/>
      <dgm:spPr/>
      <dgm:t>
        <a:bodyPr/>
        <a:lstStyle/>
        <a:p>
          <a:endParaRPr lang="ru-RU"/>
        </a:p>
      </dgm:t>
    </dgm:pt>
    <dgm:pt modelId="{BA3AAB3D-7630-4AC1-9A81-068D73B6190B}" type="sibTrans" cxnId="{17630023-69CC-471A-BE3C-EBA2A3501274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 custScaleX="48081" custLinFactNeighborX="-85492" custLinFactNeighborY="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  <dgm:t>
        <a:bodyPr/>
        <a:lstStyle/>
        <a:p>
          <a:endParaRPr lang="ru-RU"/>
        </a:p>
      </dgm:t>
    </dgm:pt>
    <dgm:pt modelId="{A341FD87-EDC7-4B58-B6BE-8AFF5AA1042B}" type="pres">
      <dgm:prSet presAssocID="{06692702-7426-4466-80CA-18951AB98AE9}" presName="parTxOnly" presStyleLbl="node1" presStyleIdx="1" presStyleCnt="2" custScaleX="53924" custLinFactX="690" custLinFactNeighborX="100000" custLinFactNeighborY="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18195-994C-4FAD-A531-9BB5224A812C}" type="presOf" srcId="{06692702-7426-4466-80CA-18951AB98AE9}" destId="{A341FD87-EDC7-4B58-B6BE-8AFF5AA1042B}" srcOrd="0" destOrd="0" presId="urn:microsoft.com/office/officeart/2005/8/layout/chevron1"/>
    <dgm:cxn modelId="{F3A61CE0-5FD0-46AE-BDDF-EF00C3B1F974}" type="presOf" srcId="{EFDE97C7-7304-475A-8459-1447AB8500BA}" destId="{EAF83372-14B0-470E-BA6E-E2C86E95D3CC}" srcOrd="0" destOrd="0" presId="urn:microsoft.com/office/officeart/2005/8/layout/chevron1"/>
    <dgm:cxn modelId="{2C3044CE-710D-45C1-9A52-992C55F52882}" type="presOf" srcId="{78044088-2412-4146-9A71-8E420A71FFCF}" destId="{998FF5A4-4E75-4792-8002-51DD7B97D39B}" srcOrd="0" destOrd="0" presId="urn:microsoft.com/office/officeart/2005/8/layout/chevron1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17630023-69CC-471A-BE3C-EBA2A3501274}" srcId="{EFDE97C7-7304-475A-8459-1447AB8500BA}" destId="{06692702-7426-4466-80CA-18951AB98AE9}" srcOrd="1" destOrd="0" parTransId="{99AF97EE-DBE3-4429-B217-2650C7B3F26D}" sibTransId="{BA3AAB3D-7630-4AC1-9A81-068D73B6190B}"/>
    <dgm:cxn modelId="{9670EF10-8413-4F17-9D5E-CB6323254E21}" type="presParOf" srcId="{EAF83372-14B0-470E-BA6E-E2C86E95D3CC}" destId="{998FF5A4-4E75-4792-8002-51DD7B97D39B}" srcOrd="0" destOrd="0" presId="urn:microsoft.com/office/officeart/2005/8/layout/chevron1"/>
    <dgm:cxn modelId="{3127C38F-0A7F-4170-AAAA-CEAE1223E588}" type="presParOf" srcId="{EAF83372-14B0-470E-BA6E-E2C86E95D3CC}" destId="{DFB160DD-E300-445D-8140-37F0ADC4ACBD}" srcOrd="1" destOrd="0" presId="urn:microsoft.com/office/officeart/2005/8/layout/chevron1"/>
    <dgm:cxn modelId="{5C7D5A08-DA9D-4AFE-99DF-F9BD63BFF369}" type="presParOf" srcId="{EAF83372-14B0-470E-BA6E-E2C86E95D3CC}" destId="{A341FD87-EDC7-4B58-B6BE-8AFF5AA1042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 lIns="0" tIns="0" rIns="0"/>
        <a:lstStyle/>
        <a:p>
          <a:r>
            <a:rPr lang="de-DE" sz="1400" b="0" dirty="0" smtClean="0">
              <a:latin typeface="Century Gothic" pitchFamily="34" charset="0"/>
            </a:rPr>
            <a:t>- waren mindestens </a:t>
          </a:r>
          <a:r>
            <a:rPr lang="de-DE" sz="1400" b="1" dirty="0" smtClean="0">
              <a:solidFill>
                <a:srgbClr val="C00000"/>
              </a:solidFill>
              <a:latin typeface="Century Gothic" pitchFamily="34" charset="0"/>
            </a:rPr>
            <a:t>3 Beschlüsse </a:t>
          </a:r>
          <a:r>
            <a:rPr lang="de-DE" sz="1400" b="0" dirty="0" smtClean="0">
              <a:latin typeface="Century Gothic" pitchFamily="34" charset="0"/>
            </a:rPr>
            <a:t>der örtlichen Ratstagungen erforderlich;</a:t>
          </a:r>
          <a:endParaRPr lang="ru-RU" sz="1400" b="0" dirty="0" smtClean="0">
            <a:latin typeface="Century Gothic" pitchFamily="34" charset="0"/>
          </a:endParaRPr>
        </a:p>
        <a:p>
          <a:r>
            <a:rPr lang="de-DE" sz="1400" b="0" dirty="0" smtClean="0">
              <a:latin typeface="Century Gothic" pitchFamily="34" charset="0"/>
            </a:rPr>
            <a:t>- Zeitperiode </a:t>
          </a:r>
          <a:r>
            <a:rPr lang="de-DE" sz="1400" b="1" dirty="0" smtClean="0">
              <a:solidFill>
                <a:srgbClr val="C00000"/>
              </a:solidFill>
              <a:latin typeface="Century Gothic" pitchFamily="34" charset="0"/>
            </a:rPr>
            <a:t>2 bis 3 Jahre </a:t>
          </a:r>
          <a:endParaRPr lang="ru-RU" sz="1400" b="1" dirty="0" smtClean="0">
            <a:solidFill>
              <a:srgbClr val="C00000"/>
            </a:solidFill>
            <a:latin typeface="Century Gothic" pitchFamily="34" charset="0"/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A5C7D39C-82BC-4B9E-8F29-B0B7A31831DF}">
      <dgm:prSet phldrT="[Текст]" custT="1"/>
      <dgm:spPr/>
      <dgm:t>
        <a:bodyPr/>
        <a:lstStyle/>
        <a:p>
          <a:r>
            <a:rPr lang="ru-RU" sz="1400" dirty="0" smtClean="0">
              <a:latin typeface="Century Gothic" pitchFamily="34" charset="0"/>
            </a:rPr>
            <a:t>- </a:t>
          </a:r>
          <a:r>
            <a:rPr lang="de-DE" sz="1400" dirty="0" smtClean="0">
              <a:latin typeface="Century Gothic" pitchFamily="34" charset="0"/>
            </a:rPr>
            <a:t>ist </a:t>
          </a:r>
          <a:r>
            <a:rPr lang="de-DE" sz="1400" b="1" dirty="0" smtClean="0">
              <a:solidFill>
                <a:srgbClr val="C00000"/>
              </a:solidFill>
              <a:latin typeface="Century Gothic" pitchFamily="34" charset="0"/>
            </a:rPr>
            <a:t>1 Beschluss </a:t>
          </a:r>
          <a:r>
            <a:rPr lang="de-DE" sz="1400" dirty="0" smtClean="0">
              <a:latin typeface="Century Gothic" pitchFamily="34" charset="0"/>
            </a:rPr>
            <a:t>der örtlichen Ratstagung erforderlich</a:t>
          </a:r>
          <a:r>
            <a:rPr lang="ru-RU" sz="1400" dirty="0" smtClean="0">
              <a:latin typeface="Century Gothic" pitchFamily="34" charset="0"/>
            </a:rPr>
            <a:t>;</a:t>
          </a:r>
        </a:p>
        <a:p>
          <a:r>
            <a:rPr lang="ru-RU" sz="1400" dirty="0" smtClean="0">
              <a:latin typeface="Century Gothic" pitchFamily="34" charset="0"/>
            </a:rPr>
            <a:t>- </a:t>
          </a:r>
          <a:r>
            <a:rPr lang="de-DE" sz="1400" dirty="0" smtClean="0">
              <a:latin typeface="Century Gothic" pitchFamily="34" charset="0"/>
            </a:rPr>
            <a:t>Zeitperiode </a:t>
          </a:r>
          <a:r>
            <a:rPr lang="de-DE" sz="1400" b="1" dirty="0" smtClean="0">
              <a:solidFill>
                <a:srgbClr val="C00000"/>
              </a:solidFill>
              <a:latin typeface="Century Gothic" pitchFamily="34" charset="0"/>
            </a:rPr>
            <a:t>1 bis 3 Monate</a:t>
          </a:r>
          <a:endParaRPr lang="ru-RU" sz="1600" b="1" dirty="0">
            <a:solidFill>
              <a:srgbClr val="C00000"/>
            </a:solidFill>
            <a:latin typeface="Century Gothic" pitchFamily="34" charset="0"/>
          </a:endParaRPr>
        </a:p>
      </dgm:t>
    </dgm:pt>
    <dgm:pt modelId="{93E63E57-A078-4D49-A6BA-0B63D6118840}" type="parTrans" cxnId="{1A6F8F6C-BC74-4273-AB7C-6EF450560321}">
      <dgm:prSet/>
      <dgm:spPr/>
      <dgm:t>
        <a:bodyPr/>
        <a:lstStyle/>
        <a:p>
          <a:endParaRPr lang="ru-RU"/>
        </a:p>
      </dgm:t>
    </dgm:pt>
    <dgm:pt modelId="{70363FEA-E31B-4C94-A9D3-C7B8C9E6D807}" type="sibTrans" cxnId="{1A6F8F6C-BC74-4273-AB7C-6EF450560321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 custScaleX="92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</dgm:pt>
    <dgm:pt modelId="{08DEDED5-35C3-4F78-99F8-DA5E3F9C3052}" type="pres">
      <dgm:prSet presAssocID="{A5C7D39C-82BC-4B9E-8F29-B0B7A31831DF}" presName="parTxOnly" presStyleLbl="node1" presStyleIdx="1" presStyleCnt="2" custScaleX="1209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1A913-AF3A-44A0-8A0C-9A89EF3EACC7}" type="presOf" srcId="{EFDE97C7-7304-475A-8459-1447AB8500BA}" destId="{EAF83372-14B0-470E-BA6E-E2C86E95D3CC}" srcOrd="0" destOrd="0" presId="urn:microsoft.com/office/officeart/2005/8/layout/chevron1"/>
    <dgm:cxn modelId="{1A6F8F6C-BC74-4273-AB7C-6EF450560321}" srcId="{EFDE97C7-7304-475A-8459-1447AB8500BA}" destId="{A5C7D39C-82BC-4B9E-8F29-B0B7A31831DF}" srcOrd="1" destOrd="0" parTransId="{93E63E57-A078-4D49-A6BA-0B63D6118840}" sibTransId="{70363FEA-E31B-4C94-A9D3-C7B8C9E6D807}"/>
    <dgm:cxn modelId="{52B90E69-668F-4CE5-9882-C5516EA51095}" type="presOf" srcId="{A5C7D39C-82BC-4B9E-8F29-B0B7A31831DF}" destId="{08DEDED5-35C3-4F78-99F8-DA5E3F9C3052}" srcOrd="0" destOrd="0" presId="urn:microsoft.com/office/officeart/2005/8/layout/chevron1"/>
    <dgm:cxn modelId="{82E5E996-F9EB-4392-BBF5-B9F6AABDA42A}" type="presOf" srcId="{78044088-2412-4146-9A71-8E420A71FFCF}" destId="{998FF5A4-4E75-4792-8002-51DD7B97D39B}" srcOrd="0" destOrd="0" presId="urn:microsoft.com/office/officeart/2005/8/layout/chevron1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504809D2-C49A-4708-B15D-E311FD02E519}" type="presParOf" srcId="{EAF83372-14B0-470E-BA6E-E2C86E95D3CC}" destId="{998FF5A4-4E75-4792-8002-51DD7B97D39B}" srcOrd="0" destOrd="0" presId="urn:microsoft.com/office/officeart/2005/8/layout/chevron1"/>
    <dgm:cxn modelId="{AEEF2535-8A9D-4E90-810B-DEE4B77CC1B4}" type="presParOf" srcId="{EAF83372-14B0-470E-BA6E-E2C86E95D3CC}" destId="{DFB160DD-E300-445D-8140-37F0ADC4ACBD}" srcOrd="1" destOrd="0" presId="urn:microsoft.com/office/officeart/2005/8/layout/chevron1"/>
    <dgm:cxn modelId="{B0343C98-B9A1-4A26-BD3A-0CBDC1AF64FF}" type="presParOf" srcId="{EAF83372-14B0-470E-BA6E-E2C86E95D3CC}" destId="{08DEDED5-35C3-4F78-99F8-DA5E3F9C305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Nicht</a:t>
          </a:r>
          <a:r>
            <a:rPr lang="en-US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en-US" sz="1400" b="1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vorhanden</a:t>
          </a:r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endParaRPr lang="ru-RU" b="1" dirty="0">
            <a:solidFill>
              <a:schemeClr val="accent3">
                <a:lumMod val="75000"/>
              </a:schemeClr>
            </a:solidFill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06692702-7426-4466-80CA-18951AB98AE9}">
      <dgm:prSet phldrT="[Текст]" custT="1"/>
      <dgm:spPr/>
      <dgm:t>
        <a:bodyPr lIns="0" tIns="0"/>
        <a:lstStyle/>
        <a:p>
          <a:pPr marL="0" algn="ctr">
            <a:spcAft>
              <a:spcPts val="0"/>
            </a:spcAft>
          </a:pPr>
          <a:r>
            <a:rPr lang="en-US" sz="1600" b="1" u="sng" dirty="0" err="1" smtClean="0">
              <a:solidFill>
                <a:srgbClr val="C00000"/>
              </a:solidFill>
              <a:latin typeface="Century Gothic" pitchFamily="34" charset="0"/>
            </a:rPr>
            <a:t>Amnestie</a:t>
          </a:r>
          <a:r>
            <a:rPr lang="en-US" sz="1600" b="1" u="sng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r>
            <a:rPr lang="en-US" sz="1600" b="1" u="sng" dirty="0" err="1" smtClean="0">
              <a:solidFill>
                <a:srgbClr val="C00000"/>
              </a:solidFill>
              <a:latin typeface="Century Gothic" pitchFamily="34" charset="0"/>
            </a:rPr>
            <a:t>für</a:t>
          </a:r>
          <a:r>
            <a:rPr lang="en-US" sz="1600" b="1" u="sng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r>
            <a:rPr lang="en-US" sz="1600" b="1" u="sng" dirty="0" err="1" smtClean="0">
              <a:solidFill>
                <a:srgbClr val="C00000"/>
              </a:solidFill>
              <a:latin typeface="Century Gothic" pitchFamily="34" charset="0"/>
            </a:rPr>
            <a:t>Landhäuser</a:t>
          </a:r>
          <a:r>
            <a:rPr lang="en-US" sz="1600" b="1" u="sng" dirty="0" smtClean="0">
              <a:solidFill>
                <a:srgbClr val="C00000"/>
              </a:solidFill>
              <a:latin typeface="Century Gothic" pitchFamily="34" charset="0"/>
            </a:rPr>
            <a:t>:</a:t>
          </a:r>
          <a:endParaRPr lang="ru-RU" sz="500" b="1" u="sng" dirty="0" smtClean="0">
            <a:solidFill>
              <a:srgbClr val="C00000"/>
            </a:solidFill>
            <a:latin typeface="Century Gothic" pitchFamily="34" charset="0"/>
          </a:endParaRPr>
        </a:p>
        <a:p>
          <a:pPr marL="0" algn="just">
            <a:spcAft>
              <a:spcPts val="0"/>
            </a:spcAft>
          </a:pPr>
          <a:endParaRPr lang="de-DE" sz="1400" b="0" u="none" dirty="0" smtClean="0">
            <a:solidFill>
              <a:schemeClr val="tx1"/>
            </a:solidFill>
            <a:latin typeface="Century Gothic" pitchFamily="34" charset="0"/>
          </a:endParaRPr>
        </a:p>
        <a:p>
          <a:pPr marL="0" algn="just">
            <a:spcAft>
              <a:spcPts val="0"/>
            </a:spcAft>
          </a:pPr>
          <a:r>
            <a:rPr lang="de-DE" sz="1400" b="0" u="none" dirty="0" smtClean="0">
              <a:solidFill>
                <a:schemeClr val="tx1"/>
              </a:solidFill>
              <a:latin typeface="Century Gothic" pitchFamily="34" charset="0"/>
            </a:rPr>
            <a:t>Das Gesetz Nr.93-FS „Über Änderungen in einige Gesetzgebungsakte der Russischen Föderation zur vereinfachten Übertragung der Rechte der Staatsbürger auf einzelne Immobilienobjekte“ vom 30.06.2016 </a:t>
          </a:r>
          <a:endParaRPr lang="ru-RU" sz="4400" b="0" u="none" dirty="0">
            <a:solidFill>
              <a:schemeClr val="tx1"/>
            </a:solidFill>
            <a:latin typeface="Century Gothic" pitchFamily="34" charset="0"/>
          </a:endParaRPr>
        </a:p>
      </dgm:t>
    </dgm:pt>
    <dgm:pt modelId="{99AF97EE-DBE3-4429-B217-2650C7B3F26D}" type="parTrans" cxnId="{17630023-69CC-471A-BE3C-EBA2A3501274}">
      <dgm:prSet/>
      <dgm:spPr/>
      <dgm:t>
        <a:bodyPr/>
        <a:lstStyle/>
        <a:p>
          <a:endParaRPr lang="ru-RU"/>
        </a:p>
      </dgm:t>
    </dgm:pt>
    <dgm:pt modelId="{BA3AAB3D-7630-4AC1-9A81-068D73B6190B}" type="sibTrans" cxnId="{17630023-69CC-471A-BE3C-EBA2A3501274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 custScaleX="43934" custLinFactNeighborX="-4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</dgm:pt>
    <dgm:pt modelId="{A341FD87-EDC7-4B58-B6BE-8AFF5AA1042B}" type="pres">
      <dgm:prSet presAssocID="{06692702-7426-4466-80CA-18951AB98AE9}" presName="parTxOnly" presStyleLbl="node1" presStyleIdx="1" presStyleCnt="2" custScaleX="114641" custLinFactNeighborX="11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1E4AB-C748-47D3-AD5B-2EDB2519709F}" type="presOf" srcId="{78044088-2412-4146-9A71-8E420A71FFCF}" destId="{998FF5A4-4E75-4792-8002-51DD7B97D39B}" srcOrd="0" destOrd="0" presId="urn:microsoft.com/office/officeart/2005/8/layout/chevron1"/>
    <dgm:cxn modelId="{83E5131F-C94E-41A5-A9B5-66D078F04FD5}" type="presOf" srcId="{EFDE97C7-7304-475A-8459-1447AB8500BA}" destId="{EAF83372-14B0-470E-BA6E-E2C86E95D3CC}" srcOrd="0" destOrd="0" presId="urn:microsoft.com/office/officeart/2005/8/layout/chevron1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17630023-69CC-471A-BE3C-EBA2A3501274}" srcId="{EFDE97C7-7304-475A-8459-1447AB8500BA}" destId="{06692702-7426-4466-80CA-18951AB98AE9}" srcOrd="1" destOrd="0" parTransId="{99AF97EE-DBE3-4429-B217-2650C7B3F26D}" sibTransId="{BA3AAB3D-7630-4AC1-9A81-068D73B6190B}"/>
    <dgm:cxn modelId="{2DCB4713-7E68-40AC-BA5A-3BD7542BF094}" type="presOf" srcId="{06692702-7426-4466-80CA-18951AB98AE9}" destId="{A341FD87-EDC7-4B58-B6BE-8AFF5AA1042B}" srcOrd="0" destOrd="0" presId="urn:microsoft.com/office/officeart/2005/8/layout/chevron1"/>
    <dgm:cxn modelId="{2B18AFDE-E21A-4337-8CB5-AA459C19FB75}" type="presParOf" srcId="{EAF83372-14B0-470E-BA6E-E2C86E95D3CC}" destId="{998FF5A4-4E75-4792-8002-51DD7B97D39B}" srcOrd="0" destOrd="0" presId="urn:microsoft.com/office/officeart/2005/8/layout/chevron1"/>
    <dgm:cxn modelId="{09307E09-B2B3-43BB-9D94-C437909EE066}" type="presParOf" srcId="{EAF83372-14B0-470E-BA6E-E2C86E95D3CC}" destId="{DFB160DD-E300-445D-8140-37F0ADC4ACBD}" srcOrd="1" destOrd="0" presId="urn:microsoft.com/office/officeart/2005/8/layout/chevron1"/>
    <dgm:cxn modelId="{D6EA93D5-1D8C-4F18-923C-9023D1A536F1}" type="presParOf" srcId="{EAF83372-14B0-470E-BA6E-E2C86E95D3CC}" destId="{A341FD87-EDC7-4B58-B6BE-8AFF5AA1042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  <a:latin typeface="Century Gothic" pitchFamily="34" charset="0"/>
            </a:rPr>
            <a:t>Bei einigen Aufenthaltsobjekten und Museen wurden </a:t>
          </a:r>
          <a:r>
            <a:rPr lang="de-DE" sz="1400" b="1" dirty="0" smtClean="0">
              <a:solidFill>
                <a:srgbClr val="226C9A"/>
              </a:solidFill>
              <a:latin typeface="Century Gothic" pitchFamily="34" charset="0"/>
            </a:rPr>
            <a:t>Hinweisschilder</a:t>
          </a:r>
          <a:r>
            <a:rPr lang="de-DE" sz="1400" dirty="0" smtClean="0">
              <a:solidFill>
                <a:schemeClr val="tx1"/>
              </a:solidFill>
              <a:latin typeface="Century Gothic" pitchFamily="34" charset="0"/>
            </a:rPr>
            <a:t> aufgestellt</a:t>
          </a:r>
          <a:endParaRPr lang="ru-RU" sz="1400" b="1" dirty="0">
            <a:solidFill>
              <a:schemeClr val="accent3">
                <a:lumMod val="75000"/>
              </a:schemeClr>
            </a:solidFill>
            <a:latin typeface="Century Gothic" pitchFamily="34" charset="0"/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A5C7D39C-82BC-4B9E-8F29-B0B7A31831DF}">
      <dgm:prSet phldrT="[Текст]" custT="1"/>
      <dgm:spPr/>
      <dgm:t>
        <a:bodyPr/>
        <a:lstStyle/>
        <a:p>
          <a:r>
            <a:rPr lang="de-DE" sz="1400" dirty="0" smtClean="0">
              <a:latin typeface="Century Gothic" pitchFamily="34" charset="0"/>
            </a:rPr>
            <a:t>Mehr als </a:t>
          </a:r>
          <a:r>
            <a:rPr lang="de-DE" sz="1600" b="1" dirty="0" smtClean="0">
              <a:solidFill>
                <a:srgbClr val="C00000"/>
              </a:solidFill>
              <a:latin typeface="Century Gothic" pitchFamily="34" charset="0"/>
            </a:rPr>
            <a:t>7 400 Hinweisschilder </a:t>
          </a:r>
          <a:r>
            <a:rPr lang="de-DE" sz="1400" dirty="0" smtClean="0">
              <a:latin typeface="Century Gothic" pitchFamily="34" charset="0"/>
            </a:rPr>
            <a:t>für Objekte der Tourismusbranche </a:t>
          </a:r>
          <a:r>
            <a:rPr lang="de-DE" sz="1400" dirty="0" err="1" smtClean="0">
              <a:latin typeface="Century Gothic" pitchFamily="34" charset="0"/>
            </a:rPr>
            <a:t>aufgestell</a:t>
          </a:r>
          <a:endParaRPr lang="ru-RU" sz="1400" b="1" dirty="0">
            <a:latin typeface="Century Gothic" pitchFamily="34" charset="0"/>
          </a:endParaRPr>
        </a:p>
      </dgm:t>
    </dgm:pt>
    <dgm:pt modelId="{93E63E57-A078-4D49-A6BA-0B63D6118840}" type="parTrans" cxnId="{1A6F8F6C-BC74-4273-AB7C-6EF450560321}">
      <dgm:prSet/>
      <dgm:spPr/>
      <dgm:t>
        <a:bodyPr/>
        <a:lstStyle/>
        <a:p>
          <a:endParaRPr lang="ru-RU"/>
        </a:p>
      </dgm:t>
    </dgm:pt>
    <dgm:pt modelId="{70363FEA-E31B-4C94-A9D3-C7B8C9E6D807}" type="sibTrans" cxnId="{1A6F8F6C-BC74-4273-AB7C-6EF450560321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 custScaleX="49205" custLinFactNeighborX="-95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  <dgm:t>
        <a:bodyPr/>
        <a:lstStyle/>
        <a:p>
          <a:endParaRPr lang="ru-RU"/>
        </a:p>
      </dgm:t>
    </dgm:pt>
    <dgm:pt modelId="{08DEDED5-35C3-4F78-99F8-DA5E3F9C3052}" type="pres">
      <dgm:prSet presAssocID="{A5C7D39C-82BC-4B9E-8F29-B0B7A31831DF}" presName="parTxOnly" presStyleLbl="node1" presStyleIdx="1" presStyleCnt="2" custScaleX="54972" custLinFactX="13237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6F8F6C-BC74-4273-AB7C-6EF450560321}" srcId="{EFDE97C7-7304-475A-8459-1447AB8500BA}" destId="{A5C7D39C-82BC-4B9E-8F29-B0B7A31831DF}" srcOrd="1" destOrd="0" parTransId="{93E63E57-A078-4D49-A6BA-0B63D6118840}" sibTransId="{70363FEA-E31B-4C94-A9D3-C7B8C9E6D807}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98E9690A-611D-436F-832F-EEF3E3965B78}" type="presOf" srcId="{EFDE97C7-7304-475A-8459-1447AB8500BA}" destId="{EAF83372-14B0-470E-BA6E-E2C86E95D3CC}" srcOrd="0" destOrd="0" presId="urn:microsoft.com/office/officeart/2005/8/layout/chevron1"/>
    <dgm:cxn modelId="{ADDBD7FA-B88F-4ADA-AE3B-100C89BEB7EC}" type="presOf" srcId="{78044088-2412-4146-9A71-8E420A71FFCF}" destId="{998FF5A4-4E75-4792-8002-51DD7B97D39B}" srcOrd="0" destOrd="0" presId="urn:microsoft.com/office/officeart/2005/8/layout/chevron1"/>
    <dgm:cxn modelId="{3684C300-7EF4-4D07-AA5C-A9D56E11F7A7}" type="presOf" srcId="{A5C7D39C-82BC-4B9E-8F29-B0B7A31831DF}" destId="{08DEDED5-35C3-4F78-99F8-DA5E3F9C3052}" srcOrd="0" destOrd="0" presId="urn:microsoft.com/office/officeart/2005/8/layout/chevron1"/>
    <dgm:cxn modelId="{2946620B-A859-4ABF-AFCF-B1FE782200B6}" type="presParOf" srcId="{EAF83372-14B0-470E-BA6E-E2C86E95D3CC}" destId="{998FF5A4-4E75-4792-8002-51DD7B97D39B}" srcOrd="0" destOrd="0" presId="urn:microsoft.com/office/officeart/2005/8/layout/chevron1"/>
    <dgm:cxn modelId="{26700270-AA21-4E36-B823-96BCA7ECE693}" type="presParOf" srcId="{EAF83372-14B0-470E-BA6E-E2C86E95D3CC}" destId="{DFB160DD-E300-445D-8140-37F0ADC4ACBD}" srcOrd="1" destOrd="0" presId="urn:microsoft.com/office/officeart/2005/8/layout/chevron1"/>
    <dgm:cxn modelId="{8744F402-6BED-49FC-BC97-9CD5A0C108D1}" type="presParOf" srcId="{EAF83372-14B0-470E-BA6E-E2C86E95D3CC}" destId="{08DEDED5-35C3-4F78-99F8-DA5E3F9C305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  <a:latin typeface="Century Gothic" pitchFamily="34" charset="0"/>
            </a:rPr>
            <a:t>Die wichtigsten Anlagefonds des Kurbereichs, die der Republik Krim gehören, sind zu </a:t>
          </a:r>
          <a:r>
            <a:rPr lang="ru-RU" sz="18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70-90%</a:t>
          </a:r>
          <a:r>
            <a:rPr lang="de-DE" sz="18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de-DE" sz="1400" b="0" dirty="0" smtClean="0">
              <a:solidFill>
                <a:schemeClr val="tx1"/>
              </a:solidFill>
              <a:latin typeface="Century Gothic" pitchFamily="34" charset="0"/>
            </a:rPr>
            <a:t>veraltet</a:t>
          </a:r>
          <a:endParaRPr lang="ru-RU" sz="14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A5C7D39C-82BC-4B9E-8F29-B0B7A31831DF}">
      <dgm:prSet phldrT="[Текст]" custT="1"/>
      <dgm:spPr/>
      <dgm:t>
        <a:bodyPr/>
        <a:lstStyle/>
        <a:p>
          <a:r>
            <a:rPr lang="de-DE" sz="1400" b="0" dirty="0" smtClean="0">
              <a:latin typeface="Century Gothic" pitchFamily="34" charset="0"/>
            </a:rPr>
            <a:t>Geplant ist die Schaffung von </a:t>
          </a:r>
          <a:r>
            <a:rPr lang="de-DE" sz="1600" b="1" dirty="0" smtClean="0">
              <a:solidFill>
                <a:srgbClr val="C00000"/>
              </a:solidFill>
              <a:latin typeface="Century Gothic" pitchFamily="34" charset="0"/>
            </a:rPr>
            <a:t>5</a:t>
          </a:r>
          <a:r>
            <a:rPr lang="de-DE" sz="1400" b="0" dirty="0" smtClean="0">
              <a:latin typeface="Century Gothic" pitchFamily="34" charset="0"/>
            </a:rPr>
            <a:t> Cluster (Mittel des föderalen Haushalts - </a:t>
          </a:r>
          <a:r>
            <a:rPr lang="de-DE" sz="1600" b="1" dirty="0" smtClean="0">
              <a:solidFill>
                <a:srgbClr val="C00000"/>
              </a:solidFill>
              <a:latin typeface="Century Gothic" pitchFamily="34" charset="0"/>
            </a:rPr>
            <a:t>23,9</a:t>
          </a:r>
          <a:r>
            <a:rPr lang="de-DE" sz="1400" b="0" dirty="0" smtClean="0">
              <a:latin typeface="Century Gothic" pitchFamily="34" charset="0"/>
            </a:rPr>
            <a:t> Mrd. Rubel). </a:t>
          </a:r>
          <a:endParaRPr lang="ru-RU" sz="1400" b="0" dirty="0" smtClean="0">
            <a:latin typeface="Century Gothic" pitchFamily="34" charset="0"/>
          </a:endParaRPr>
        </a:p>
        <a:p>
          <a:r>
            <a:rPr lang="de-DE" sz="1400" b="0" dirty="0" smtClean="0">
              <a:latin typeface="Century Gothic" pitchFamily="34" charset="0"/>
            </a:rPr>
            <a:t>Es werden </a:t>
          </a:r>
          <a:r>
            <a:rPr lang="de-DE" sz="1400" b="1" dirty="0" smtClean="0">
              <a:solidFill>
                <a:srgbClr val="C00000"/>
              </a:solidFill>
              <a:latin typeface="Century Gothic" pitchFamily="34" charset="0"/>
            </a:rPr>
            <a:t>28</a:t>
          </a:r>
          <a:r>
            <a:rPr lang="de-DE" sz="1400" b="0" dirty="0" smtClean="0">
              <a:latin typeface="Century Gothic" pitchFamily="34" charset="0"/>
            </a:rPr>
            <a:t> Investitionsprojekte im Wert von </a:t>
          </a:r>
          <a:r>
            <a:rPr lang="de-DE" sz="1400" b="1" dirty="0" smtClean="0">
              <a:solidFill>
                <a:srgbClr val="C00000"/>
              </a:solidFill>
              <a:latin typeface="Century Gothic" pitchFamily="34" charset="0"/>
            </a:rPr>
            <a:t>41,9 Mrd</a:t>
          </a:r>
          <a:r>
            <a:rPr lang="de-DE" sz="1400" b="0" dirty="0" smtClean="0">
              <a:latin typeface="Century Gothic" pitchFamily="34" charset="0"/>
            </a:rPr>
            <a:t>. Rubel umgesetzt.</a:t>
          </a:r>
          <a:endParaRPr lang="ru-RU" sz="1400" b="0" dirty="0" smtClean="0">
            <a:latin typeface="Century Gothic" pitchFamily="34" charset="0"/>
          </a:endParaRPr>
        </a:p>
        <a:p>
          <a:pPr>
            <a:spcAft>
              <a:spcPts val="0"/>
            </a:spcAft>
          </a:pPr>
          <a:endParaRPr lang="ru-RU" sz="1400" b="1" dirty="0">
            <a:latin typeface="Century Gothic" pitchFamily="34" charset="0"/>
          </a:endParaRPr>
        </a:p>
      </dgm:t>
    </dgm:pt>
    <dgm:pt modelId="{93E63E57-A078-4D49-A6BA-0B63D6118840}" type="parTrans" cxnId="{1A6F8F6C-BC74-4273-AB7C-6EF450560321}">
      <dgm:prSet/>
      <dgm:spPr/>
      <dgm:t>
        <a:bodyPr/>
        <a:lstStyle/>
        <a:p>
          <a:endParaRPr lang="ru-RU"/>
        </a:p>
      </dgm:t>
    </dgm:pt>
    <dgm:pt modelId="{70363FEA-E31B-4C94-A9D3-C7B8C9E6D807}" type="sibTrans" cxnId="{1A6F8F6C-BC74-4273-AB7C-6EF450560321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  <dgm:t>
        <a:bodyPr/>
        <a:lstStyle/>
        <a:p>
          <a:endParaRPr lang="ru-RU"/>
        </a:p>
      </dgm:t>
    </dgm:pt>
    <dgm:pt modelId="{08DEDED5-35C3-4F78-99F8-DA5E3F9C3052}" type="pres">
      <dgm:prSet presAssocID="{A5C7D39C-82BC-4B9E-8F29-B0B7A31831DF}" presName="parTxOnly" presStyleLbl="node1" presStyleIdx="1" presStyleCnt="2" custScaleX="1131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3E742-A930-455F-BE4E-1A1CB9848808}" type="presOf" srcId="{78044088-2412-4146-9A71-8E420A71FFCF}" destId="{998FF5A4-4E75-4792-8002-51DD7B97D39B}" srcOrd="0" destOrd="0" presId="urn:microsoft.com/office/officeart/2005/8/layout/chevron1"/>
    <dgm:cxn modelId="{91373463-78E0-4536-9CAA-6D210A3EA1B1}" type="presOf" srcId="{A5C7D39C-82BC-4B9E-8F29-B0B7A31831DF}" destId="{08DEDED5-35C3-4F78-99F8-DA5E3F9C3052}" srcOrd="0" destOrd="0" presId="urn:microsoft.com/office/officeart/2005/8/layout/chevron1"/>
    <dgm:cxn modelId="{1A6F8F6C-BC74-4273-AB7C-6EF450560321}" srcId="{EFDE97C7-7304-475A-8459-1447AB8500BA}" destId="{A5C7D39C-82BC-4B9E-8F29-B0B7A31831DF}" srcOrd="1" destOrd="0" parTransId="{93E63E57-A078-4D49-A6BA-0B63D6118840}" sibTransId="{70363FEA-E31B-4C94-A9D3-C7B8C9E6D807}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D6598BC6-0F10-415B-8D5B-0BF46F55654D}" type="presOf" srcId="{EFDE97C7-7304-475A-8459-1447AB8500BA}" destId="{EAF83372-14B0-470E-BA6E-E2C86E95D3CC}" srcOrd="0" destOrd="0" presId="urn:microsoft.com/office/officeart/2005/8/layout/chevron1"/>
    <dgm:cxn modelId="{56395590-FEE7-46B8-8B06-4D0E70A90F7D}" type="presParOf" srcId="{EAF83372-14B0-470E-BA6E-E2C86E95D3CC}" destId="{998FF5A4-4E75-4792-8002-51DD7B97D39B}" srcOrd="0" destOrd="0" presId="urn:microsoft.com/office/officeart/2005/8/layout/chevron1"/>
    <dgm:cxn modelId="{367124DC-7A6A-48B1-8327-71C095810950}" type="presParOf" srcId="{EAF83372-14B0-470E-BA6E-E2C86E95D3CC}" destId="{DFB160DD-E300-445D-8140-37F0ADC4ACBD}" srcOrd="1" destOrd="0" presId="urn:microsoft.com/office/officeart/2005/8/layout/chevron1"/>
    <dgm:cxn modelId="{68611711-E39E-411C-9B20-18684E16B05D}" type="presParOf" srcId="{EAF83372-14B0-470E-BA6E-E2C86E95D3CC}" destId="{08DEDED5-35C3-4F78-99F8-DA5E3F9C305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60%</a:t>
          </a:r>
          <a:endParaRPr lang="ru-RU" sz="2000" dirty="0">
            <a:solidFill>
              <a:schemeClr val="accent3">
                <a:lumMod val="75000"/>
              </a:schemeClr>
            </a:solidFill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A5C7D39C-82BC-4B9E-8F29-B0B7A3183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entury Gothic" pitchFamily="34" charset="0"/>
            </a:rPr>
            <a:t>75%</a:t>
          </a:r>
          <a:endParaRPr lang="ru-RU" sz="2000" b="1" dirty="0">
            <a:solidFill>
              <a:srgbClr val="C00000"/>
            </a:solidFill>
            <a:latin typeface="Century Gothic" pitchFamily="34" charset="0"/>
          </a:endParaRPr>
        </a:p>
      </dgm:t>
    </dgm:pt>
    <dgm:pt modelId="{93E63E57-A078-4D49-A6BA-0B63D6118840}" type="parTrans" cxnId="{1A6F8F6C-BC74-4273-AB7C-6EF450560321}">
      <dgm:prSet/>
      <dgm:spPr/>
      <dgm:t>
        <a:bodyPr/>
        <a:lstStyle/>
        <a:p>
          <a:endParaRPr lang="ru-RU"/>
        </a:p>
      </dgm:t>
    </dgm:pt>
    <dgm:pt modelId="{70363FEA-E31B-4C94-A9D3-C7B8C9E6D807}" type="sibTrans" cxnId="{1A6F8F6C-BC74-4273-AB7C-6EF450560321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 custScaleX="48620" custLinFactX="-4350" custLinFactNeighborX="-100000" custLinFactNeighborY="-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  <dgm:t>
        <a:bodyPr/>
        <a:lstStyle/>
        <a:p>
          <a:endParaRPr lang="ru-RU"/>
        </a:p>
      </dgm:t>
    </dgm:pt>
    <dgm:pt modelId="{08DEDED5-35C3-4F78-99F8-DA5E3F9C3052}" type="pres">
      <dgm:prSet presAssocID="{A5C7D39C-82BC-4B9E-8F29-B0B7A31831DF}" presName="parTxOnly" presStyleLbl="node1" presStyleIdx="1" presStyleCnt="2" custScaleX="54223" custLinFactX="3970" custLinFactNeighborX="100000" custLinFactNeighborY="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4F383-0547-4E5B-ABF5-F4FB9BA01228}" type="presOf" srcId="{EFDE97C7-7304-475A-8459-1447AB8500BA}" destId="{EAF83372-14B0-470E-BA6E-E2C86E95D3CC}" srcOrd="0" destOrd="0" presId="urn:microsoft.com/office/officeart/2005/8/layout/chevron1"/>
    <dgm:cxn modelId="{1A6F8F6C-BC74-4273-AB7C-6EF450560321}" srcId="{EFDE97C7-7304-475A-8459-1447AB8500BA}" destId="{A5C7D39C-82BC-4B9E-8F29-B0B7A31831DF}" srcOrd="1" destOrd="0" parTransId="{93E63E57-A078-4D49-A6BA-0B63D6118840}" sibTransId="{70363FEA-E31B-4C94-A9D3-C7B8C9E6D807}"/>
    <dgm:cxn modelId="{432C7A1A-83FE-4464-B0F0-F49032882A76}" type="presOf" srcId="{78044088-2412-4146-9A71-8E420A71FFCF}" destId="{998FF5A4-4E75-4792-8002-51DD7B97D39B}" srcOrd="0" destOrd="0" presId="urn:microsoft.com/office/officeart/2005/8/layout/chevron1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F03F30DA-B1A5-462D-B443-09A774490455}" type="presOf" srcId="{A5C7D39C-82BC-4B9E-8F29-B0B7A31831DF}" destId="{08DEDED5-35C3-4F78-99F8-DA5E3F9C3052}" srcOrd="0" destOrd="0" presId="urn:microsoft.com/office/officeart/2005/8/layout/chevron1"/>
    <dgm:cxn modelId="{A394FB43-C162-4689-BCA4-7847B80295DD}" type="presParOf" srcId="{EAF83372-14B0-470E-BA6E-E2C86E95D3CC}" destId="{998FF5A4-4E75-4792-8002-51DD7B97D39B}" srcOrd="0" destOrd="0" presId="urn:microsoft.com/office/officeart/2005/8/layout/chevron1"/>
    <dgm:cxn modelId="{CE13E8F2-1CEF-4E16-BC02-867EB5D0DA30}" type="presParOf" srcId="{EAF83372-14B0-470E-BA6E-E2C86E95D3CC}" destId="{DFB160DD-E300-445D-8140-37F0ADC4ACBD}" srcOrd="1" destOrd="0" presId="urn:microsoft.com/office/officeart/2005/8/layout/chevron1"/>
    <dgm:cxn modelId="{4E325B73-DCA5-40D0-B02D-A216A7BBB2BE}" type="presParOf" srcId="{EAF83372-14B0-470E-BA6E-E2C86E95D3CC}" destId="{08DEDED5-35C3-4F78-99F8-DA5E3F9C305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Strom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– </a:t>
          </a:r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87%</a:t>
          </a:r>
          <a:r>
            <a:rPr lang="ru-RU" sz="1400" b="0" dirty="0" smtClean="0">
              <a:latin typeface="Century Gothic" pitchFamily="34" charset="0"/>
            </a:rPr>
            <a:t>, </a:t>
          </a:r>
          <a:endParaRPr lang="de-DE" sz="1400" b="0" dirty="0" smtClean="0">
            <a:latin typeface="Century Gothic" pitchFamily="34" charset="0"/>
          </a:endParaRPr>
        </a:p>
        <a:p>
          <a:pPr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Gas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– </a:t>
          </a:r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30%</a:t>
          </a:r>
          <a:r>
            <a:rPr lang="ru-RU" sz="1400" b="0" dirty="0" smtClean="0">
              <a:latin typeface="Century Gothic" pitchFamily="34" charset="0"/>
            </a:rPr>
            <a:t>, </a:t>
          </a:r>
          <a:endParaRPr lang="de-DE" sz="1400" b="0" dirty="0" smtClean="0">
            <a:latin typeface="Century Gothic" pitchFamily="34" charset="0"/>
          </a:endParaRPr>
        </a:p>
        <a:p>
          <a:pPr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Wasser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– </a:t>
          </a:r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75%</a:t>
          </a:r>
          <a:r>
            <a:rPr lang="ru-RU" sz="1400" b="0" dirty="0" smtClean="0">
              <a:latin typeface="Century Gothic" pitchFamily="34" charset="0"/>
            </a:rPr>
            <a:t>, </a:t>
          </a:r>
        </a:p>
        <a:p>
          <a:pPr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Entwässerung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– </a:t>
          </a:r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1%</a:t>
          </a:r>
          <a:r>
            <a:rPr lang="ru-RU" sz="1400" b="0" dirty="0" smtClean="0">
              <a:latin typeface="Century Gothic" pitchFamily="34" charset="0"/>
            </a:rPr>
            <a:t>, </a:t>
          </a:r>
        </a:p>
        <a:p>
          <a:pPr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Straßen </a:t>
          </a:r>
          <a:r>
            <a:rPr lang="ru-RU" sz="1400" b="0" dirty="0" smtClean="0">
              <a:latin typeface="Century Gothic" pitchFamily="34" charset="0"/>
            </a:rPr>
            <a:t>- </a:t>
          </a:r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1%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06692702-7426-4466-80CA-18951AB98AE9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Strom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– </a:t>
          </a:r>
          <a:r>
            <a:rPr lang="ru-RU" sz="1400" b="1" dirty="0" smtClean="0">
              <a:solidFill>
                <a:srgbClr val="C00000"/>
              </a:solidFill>
              <a:latin typeface="Century Gothic" pitchFamily="34" charset="0"/>
            </a:rPr>
            <a:t>93%</a:t>
          </a:r>
          <a:r>
            <a:rPr lang="ru-RU" sz="1400" b="1" dirty="0" smtClean="0">
              <a:latin typeface="Century Gothic" pitchFamily="34" charset="0"/>
            </a:rPr>
            <a:t>, </a:t>
          </a:r>
        </a:p>
        <a:p>
          <a:pPr marL="0"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Gas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– </a:t>
          </a:r>
          <a:r>
            <a:rPr lang="ru-RU" sz="1400" b="1" dirty="0" smtClean="0">
              <a:solidFill>
                <a:srgbClr val="C00000"/>
              </a:solidFill>
              <a:latin typeface="Century Gothic" pitchFamily="34" charset="0"/>
            </a:rPr>
            <a:t>40%</a:t>
          </a:r>
          <a:r>
            <a:rPr lang="ru-RU" sz="1400" b="1" dirty="0" smtClean="0">
              <a:latin typeface="Century Gothic" pitchFamily="34" charset="0"/>
            </a:rPr>
            <a:t>, </a:t>
          </a:r>
        </a:p>
        <a:p>
          <a:pPr marL="0"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Wasser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– </a:t>
          </a:r>
          <a:r>
            <a:rPr lang="ru-RU" sz="1400" b="1" dirty="0" smtClean="0">
              <a:solidFill>
                <a:srgbClr val="C00000"/>
              </a:solidFill>
              <a:latin typeface="Century Gothic" pitchFamily="34" charset="0"/>
            </a:rPr>
            <a:t>80%</a:t>
          </a:r>
          <a:r>
            <a:rPr lang="ru-RU" sz="1400" b="1" dirty="0" smtClean="0">
              <a:latin typeface="Century Gothic" pitchFamily="34" charset="0"/>
            </a:rPr>
            <a:t>, </a:t>
          </a:r>
        </a:p>
        <a:p>
          <a:pPr marL="0"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Entwässerung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–</a:t>
          </a:r>
          <a:r>
            <a:rPr lang="ru-RU" sz="1400" b="1" dirty="0" smtClean="0">
              <a:latin typeface="Century Gothic" pitchFamily="34" charset="0"/>
            </a:rPr>
            <a:t> </a:t>
          </a:r>
          <a:r>
            <a:rPr lang="ru-RU" sz="1400" b="1" dirty="0" smtClean="0">
              <a:solidFill>
                <a:srgbClr val="C00000"/>
              </a:solidFill>
              <a:latin typeface="Century Gothic" pitchFamily="34" charset="0"/>
            </a:rPr>
            <a:t>5%</a:t>
          </a:r>
          <a:r>
            <a:rPr lang="ru-RU" sz="1400" b="1" dirty="0" smtClean="0">
              <a:latin typeface="Century Gothic" pitchFamily="34" charset="0"/>
            </a:rPr>
            <a:t>, </a:t>
          </a:r>
        </a:p>
        <a:p>
          <a:pPr marL="0">
            <a:spcAft>
              <a:spcPts val="0"/>
            </a:spcAft>
          </a:pPr>
          <a:r>
            <a:rPr lang="de-DE" sz="1400" b="0" dirty="0" smtClean="0">
              <a:latin typeface="Century Gothic" pitchFamily="34" charset="0"/>
            </a:rPr>
            <a:t>Straßen</a:t>
          </a:r>
          <a:r>
            <a:rPr lang="ru-RU" sz="1400" b="0" dirty="0" smtClean="0">
              <a:latin typeface="Century Gothic" pitchFamily="34" charset="0"/>
            </a:rPr>
            <a:t> </a:t>
          </a:r>
          <a:r>
            <a:rPr lang="ru-RU" sz="1400" b="0" dirty="0" smtClean="0">
              <a:latin typeface="Century Gothic" pitchFamily="34" charset="0"/>
            </a:rPr>
            <a:t>-</a:t>
          </a:r>
          <a:r>
            <a:rPr lang="ru-RU" sz="1400" b="1" dirty="0" smtClean="0">
              <a:latin typeface="Century Gothic" pitchFamily="34" charset="0"/>
            </a:rPr>
            <a:t> </a:t>
          </a:r>
          <a:r>
            <a:rPr lang="ru-RU" sz="1400" b="1" dirty="0" smtClean="0">
              <a:solidFill>
                <a:srgbClr val="C00000"/>
              </a:solidFill>
              <a:latin typeface="Century Gothic" pitchFamily="34" charset="0"/>
            </a:rPr>
            <a:t>6%</a:t>
          </a:r>
          <a:endParaRPr lang="ru-RU" sz="1400" dirty="0">
            <a:solidFill>
              <a:srgbClr val="C00000"/>
            </a:solidFill>
            <a:latin typeface="Century Gothic" pitchFamily="34" charset="0"/>
          </a:endParaRPr>
        </a:p>
      </dgm:t>
    </dgm:pt>
    <dgm:pt modelId="{99AF97EE-DBE3-4429-B217-2650C7B3F26D}" type="parTrans" cxnId="{17630023-69CC-471A-BE3C-EBA2A3501274}">
      <dgm:prSet/>
      <dgm:spPr/>
      <dgm:t>
        <a:bodyPr/>
        <a:lstStyle/>
        <a:p>
          <a:endParaRPr lang="ru-RU"/>
        </a:p>
      </dgm:t>
    </dgm:pt>
    <dgm:pt modelId="{BA3AAB3D-7630-4AC1-9A81-068D73B6190B}" type="sibTrans" cxnId="{17630023-69CC-471A-BE3C-EBA2A3501274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 custScaleX="49264" custLinFactNeighborX="-93381" custLinFactNeighborY="2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  <dgm:t>
        <a:bodyPr/>
        <a:lstStyle/>
        <a:p>
          <a:endParaRPr lang="ru-RU"/>
        </a:p>
      </dgm:t>
    </dgm:pt>
    <dgm:pt modelId="{A341FD87-EDC7-4B58-B6BE-8AFF5AA1042B}" type="pres">
      <dgm:prSet presAssocID="{06692702-7426-4466-80CA-18951AB98AE9}" presName="parTxOnly" presStyleLbl="node1" presStyleIdx="1" presStyleCnt="2" custScaleX="55159" custLinFactNeighborX="38107" custLinFactNeighborY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6C030-5191-4739-A3EA-73C58DC6FA79}" type="presOf" srcId="{EFDE97C7-7304-475A-8459-1447AB8500BA}" destId="{EAF83372-14B0-470E-BA6E-E2C86E95D3CC}" srcOrd="0" destOrd="0" presId="urn:microsoft.com/office/officeart/2005/8/layout/chevron1"/>
    <dgm:cxn modelId="{9B226CA5-CF46-4ECD-BDA1-11B7B8F99E09}" type="presOf" srcId="{06692702-7426-4466-80CA-18951AB98AE9}" destId="{A341FD87-EDC7-4B58-B6BE-8AFF5AA1042B}" srcOrd="0" destOrd="0" presId="urn:microsoft.com/office/officeart/2005/8/layout/chevron1"/>
    <dgm:cxn modelId="{D4CBC042-C307-408E-8F5E-FC39105ECACB}" type="presOf" srcId="{78044088-2412-4146-9A71-8E420A71FFCF}" destId="{998FF5A4-4E75-4792-8002-51DD7B97D39B}" srcOrd="0" destOrd="0" presId="urn:microsoft.com/office/officeart/2005/8/layout/chevron1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17630023-69CC-471A-BE3C-EBA2A3501274}" srcId="{EFDE97C7-7304-475A-8459-1447AB8500BA}" destId="{06692702-7426-4466-80CA-18951AB98AE9}" srcOrd="1" destOrd="0" parTransId="{99AF97EE-DBE3-4429-B217-2650C7B3F26D}" sibTransId="{BA3AAB3D-7630-4AC1-9A81-068D73B6190B}"/>
    <dgm:cxn modelId="{597A694C-56F0-4C6B-8BE9-FA150EE59319}" type="presParOf" srcId="{EAF83372-14B0-470E-BA6E-E2C86E95D3CC}" destId="{998FF5A4-4E75-4792-8002-51DD7B97D39B}" srcOrd="0" destOrd="0" presId="urn:microsoft.com/office/officeart/2005/8/layout/chevron1"/>
    <dgm:cxn modelId="{6A7A291D-3A98-46DB-A195-CDE296649CFA}" type="presParOf" srcId="{EAF83372-14B0-470E-BA6E-E2C86E95D3CC}" destId="{DFB160DD-E300-445D-8140-37F0ADC4ACBD}" srcOrd="1" destOrd="0" presId="urn:microsoft.com/office/officeart/2005/8/layout/chevron1"/>
    <dgm:cxn modelId="{0A1B14FE-ED3E-449E-ADBC-F4ED06405354}" type="presParOf" srcId="{EAF83372-14B0-470E-BA6E-E2C86E95D3CC}" destId="{A341FD87-EDC7-4B58-B6BE-8AFF5AA1042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106</a:t>
          </a:r>
          <a:r>
            <a:rPr lang="ru-RU" sz="1400" b="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de-DE" sz="1400" b="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Familien wurden mit Wohnungen versorgt, Grundstücke wurden </a:t>
          </a:r>
          <a:r>
            <a:rPr lang="en-US" sz="1400" b="1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nicht</a:t>
          </a:r>
          <a:r>
            <a:rPr lang="en-US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en-US" sz="1400" b="1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zur</a:t>
          </a:r>
          <a:r>
            <a:rPr lang="en-US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en-US" sz="1400" b="1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Verfügung</a:t>
          </a:r>
          <a:r>
            <a:rPr lang="en-US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en-US" sz="1400" b="1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gestellt</a:t>
          </a:r>
          <a:endParaRPr lang="ru-RU" b="1" dirty="0">
            <a:solidFill>
              <a:schemeClr val="accent3">
                <a:lumMod val="75000"/>
              </a:schemeClr>
            </a:solidFill>
          </a:endParaRPr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06692702-7426-4466-80CA-18951AB98AE9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latin typeface="Century Gothic" pitchFamily="34" charset="0"/>
            </a:rPr>
            <a:t>400</a:t>
          </a:r>
          <a:r>
            <a:rPr lang="ru-RU" sz="1400" b="0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r>
            <a:rPr lang="de-DE" sz="1400" b="0" dirty="0" smtClean="0">
              <a:solidFill>
                <a:schemeClr val="tx1"/>
              </a:solidFill>
              <a:latin typeface="Century Gothic" pitchFamily="34" charset="0"/>
            </a:rPr>
            <a:t>Familien wurden mit Wohnungen versorgt</a:t>
          </a:r>
          <a:r>
            <a:rPr lang="ru-RU" sz="1400" b="0" dirty="0" smtClean="0">
              <a:latin typeface="Century Gothic" pitchFamily="34" charset="0"/>
            </a:rPr>
            <a:t>,</a:t>
          </a:r>
          <a:endParaRPr lang="ru-RU" sz="1400" b="0" dirty="0" smtClean="0">
            <a:latin typeface="Century Gothic" pitchFamily="34" charset="0"/>
          </a:endParaRPr>
        </a:p>
        <a:p>
          <a:pPr marL="0"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latin typeface="Century Gothic" pitchFamily="34" charset="0"/>
            </a:rPr>
            <a:t>4365</a:t>
          </a:r>
          <a:r>
            <a:rPr lang="ru-RU" sz="1400" b="0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r>
            <a:rPr lang="de-DE" sz="1400" b="0" dirty="0" smtClean="0">
              <a:solidFill>
                <a:schemeClr val="tx1"/>
              </a:solidFill>
              <a:latin typeface="Century Gothic" pitchFamily="34" charset="0"/>
            </a:rPr>
            <a:t>Grundstücke wurden zur Verfügung gestellt</a:t>
          </a:r>
          <a:endParaRPr lang="ru-RU" sz="1400" dirty="0">
            <a:solidFill>
              <a:schemeClr val="tx1"/>
            </a:solidFill>
            <a:latin typeface="Century Gothic" pitchFamily="34" charset="0"/>
          </a:endParaRPr>
        </a:p>
      </dgm:t>
    </dgm:pt>
    <dgm:pt modelId="{99AF97EE-DBE3-4429-B217-2650C7B3F26D}" type="parTrans" cxnId="{17630023-69CC-471A-BE3C-EBA2A3501274}">
      <dgm:prSet/>
      <dgm:spPr/>
      <dgm:t>
        <a:bodyPr/>
        <a:lstStyle/>
        <a:p>
          <a:endParaRPr lang="ru-RU"/>
        </a:p>
      </dgm:t>
    </dgm:pt>
    <dgm:pt modelId="{BA3AAB3D-7630-4AC1-9A81-068D73B6190B}" type="sibTrans" cxnId="{17630023-69CC-471A-BE3C-EBA2A3501274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 custScaleX="48956" custLinFactNeighborX="-38479" custLinFactNeighborY="-3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  <dgm:t>
        <a:bodyPr/>
        <a:lstStyle/>
        <a:p>
          <a:endParaRPr lang="ru-RU"/>
        </a:p>
      </dgm:t>
    </dgm:pt>
    <dgm:pt modelId="{A341FD87-EDC7-4B58-B6BE-8AFF5AA1042B}" type="pres">
      <dgm:prSet presAssocID="{06692702-7426-4466-80CA-18951AB98AE9}" presName="parTxOnly" presStyleLbl="node1" presStyleIdx="1" presStyleCnt="2" custScaleX="54280" custLinFactX="335" custLinFactNeighborX="100000" custLinFactNeighborY="-4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D9F2F-B4BC-43AD-A14E-446C2B946860}" type="presOf" srcId="{78044088-2412-4146-9A71-8E420A71FFCF}" destId="{998FF5A4-4E75-4792-8002-51DD7B97D39B}" srcOrd="0" destOrd="0" presId="urn:microsoft.com/office/officeart/2005/8/layout/chevron1"/>
    <dgm:cxn modelId="{71635D76-78CA-40A1-8F48-44D2667E6655}" type="presOf" srcId="{EFDE97C7-7304-475A-8459-1447AB8500BA}" destId="{EAF83372-14B0-470E-BA6E-E2C86E95D3CC}" srcOrd="0" destOrd="0" presId="urn:microsoft.com/office/officeart/2005/8/layout/chevron1"/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17630023-69CC-471A-BE3C-EBA2A3501274}" srcId="{EFDE97C7-7304-475A-8459-1447AB8500BA}" destId="{06692702-7426-4466-80CA-18951AB98AE9}" srcOrd="1" destOrd="0" parTransId="{99AF97EE-DBE3-4429-B217-2650C7B3F26D}" sibTransId="{BA3AAB3D-7630-4AC1-9A81-068D73B6190B}"/>
    <dgm:cxn modelId="{A9D1E79A-FFC4-46C0-B737-4E73E0F29C78}" type="presOf" srcId="{06692702-7426-4466-80CA-18951AB98AE9}" destId="{A341FD87-EDC7-4B58-B6BE-8AFF5AA1042B}" srcOrd="0" destOrd="0" presId="urn:microsoft.com/office/officeart/2005/8/layout/chevron1"/>
    <dgm:cxn modelId="{A36C5B80-E810-4CF0-9FBB-DBA6A60D9E55}" type="presParOf" srcId="{EAF83372-14B0-470E-BA6E-E2C86E95D3CC}" destId="{998FF5A4-4E75-4792-8002-51DD7B97D39B}" srcOrd="0" destOrd="0" presId="urn:microsoft.com/office/officeart/2005/8/layout/chevron1"/>
    <dgm:cxn modelId="{740D30EF-DE5E-424F-BD21-44BAD3DD2E28}" type="presParOf" srcId="{EAF83372-14B0-470E-BA6E-E2C86E95D3CC}" destId="{DFB160DD-E300-445D-8140-37F0ADC4ACBD}" srcOrd="1" destOrd="0" presId="urn:microsoft.com/office/officeart/2005/8/layout/chevron1"/>
    <dgm:cxn modelId="{8A6005D9-55FB-4827-A722-B0D29CB5EDDA}" type="presParOf" srcId="{EAF83372-14B0-470E-BA6E-E2C86E95D3CC}" destId="{A341FD87-EDC7-4B58-B6BE-8AFF5AA1042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DE97C7-7304-475A-8459-1447AB8500B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044088-2412-4146-9A71-8E420A71FFC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de-DE" sz="1400" b="1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Anfang der 2000er-Jahre </a:t>
          </a:r>
          <a:r>
            <a:rPr lang="de-DE" sz="1400" b="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wurde eine Zeitkapsel zur Einrichtung der Moschee-Kathedrale gelegt</a:t>
          </a:r>
          <a:endParaRPr lang="ru-RU" b="0" dirty="0"/>
        </a:p>
      </dgm:t>
    </dgm:pt>
    <dgm:pt modelId="{586748DD-76F8-4653-A5F5-E223FBF695E2}" type="parTrans" cxnId="{17EF234D-3C53-4703-95BB-9FE81B16B894}">
      <dgm:prSet/>
      <dgm:spPr/>
      <dgm:t>
        <a:bodyPr/>
        <a:lstStyle/>
        <a:p>
          <a:endParaRPr lang="ru-RU"/>
        </a:p>
      </dgm:t>
    </dgm:pt>
    <dgm:pt modelId="{B4CAE8BC-834F-4FC9-A808-6431E206352F}" type="sibTrans" cxnId="{17EF234D-3C53-4703-95BB-9FE81B16B894}">
      <dgm:prSet/>
      <dgm:spPr/>
      <dgm:t>
        <a:bodyPr/>
        <a:lstStyle/>
        <a:p>
          <a:endParaRPr lang="ru-RU"/>
        </a:p>
      </dgm:t>
    </dgm:pt>
    <dgm:pt modelId="{06692702-7426-4466-80CA-18951AB98AE9}">
      <dgm:prSet phldrT="[Текст]" custT="1"/>
      <dgm:spPr/>
      <dgm:t>
        <a:bodyPr/>
        <a:lstStyle/>
        <a:p>
          <a:pPr marL="0">
            <a:spcAft>
              <a:spcPts val="0"/>
            </a:spcAft>
          </a:pPr>
          <a:r>
            <a:rPr lang="de-DE" sz="1400" b="1" dirty="0" smtClean="0">
              <a:solidFill>
                <a:srgbClr val="C00000"/>
              </a:solidFill>
              <a:latin typeface="Century Gothic" pitchFamily="34" charset="0"/>
            </a:rPr>
            <a:t>2016 </a:t>
          </a:r>
          <a:r>
            <a:rPr lang="de-DE" sz="1400" b="0" dirty="0" smtClean="0">
              <a:latin typeface="Century Gothic" pitchFamily="34" charset="0"/>
            </a:rPr>
            <a:t>begann die Einrichtung der Moschee-Kathedrale in Simferopol (Inbetriebnahme für 2019 geplant)</a:t>
          </a:r>
          <a:endParaRPr lang="ru-RU" sz="1400" dirty="0">
            <a:latin typeface="Century Gothic" pitchFamily="34" charset="0"/>
          </a:endParaRPr>
        </a:p>
      </dgm:t>
    </dgm:pt>
    <dgm:pt modelId="{99AF97EE-DBE3-4429-B217-2650C7B3F26D}" type="parTrans" cxnId="{17630023-69CC-471A-BE3C-EBA2A3501274}">
      <dgm:prSet/>
      <dgm:spPr/>
      <dgm:t>
        <a:bodyPr/>
        <a:lstStyle/>
        <a:p>
          <a:endParaRPr lang="ru-RU"/>
        </a:p>
      </dgm:t>
    </dgm:pt>
    <dgm:pt modelId="{BA3AAB3D-7630-4AC1-9A81-068D73B6190B}" type="sibTrans" cxnId="{17630023-69CC-471A-BE3C-EBA2A3501274}">
      <dgm:prSet/>
      <dgm:spPr/>
      <dgm:t>
        <a:bodyPr/>
        <a:lstStyle/>
        <a:p>
          <a:endParaRPr lang="ru-RU"/>
        </a:p>
      </dgm:t>
    </dgm:pt>
    <dgm:pt modelId="{EAF83372-14B0-470E-BA6E-E2C86E95D3CC}" type="pres">
      <dgm:prSet presAssocID="{EFDE97C7-7304-475A-8459-1447AB850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FF5A4-4E75-4792-8002-51DD7B97D39B}" type="pres">
      <dgm:prSet presAssocID="{78044088-2412-4146-9A71-8E420A71FFCF}" presName="parTxOnly" presStyleLbl="node1" presStyleIdx="0" presStyleCnt="2" custScaleX="49000" custLinFactNeighborX="-83879" custLinFactNeighborY="5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160DD-E300-445D-8140-37F0ADC4ACBD}" type="pres">
      <dgm:prSet presAssocID="{B4CAE8BC-834F-4FC9-A808-6431E206352F}" presName="parTxOnlySpace" presStyleCnt="0"/>
      <dgm:spPr/>
      <dgm:t>
        <a:bodyPr/>
        <a:lstStyle/>
        <a:p>
          <a:endParaRPr lang="ru-RU"/>
        </a:p>
      </dgm:t>
    </dgm:pt>
    <dgm:pt modelId="{A341FD87-EDC7-4B58-B6BE-8AFF5AA1042B}" type="pres">
      <dgm:prSet presAssocID="{06692702-7426-4466-80CA-18951AB98AE9}" presName="parTxOnly" presStyleLbl="node1" presStyleIdx="1" presStyleCnt="2" custScaleX="54539" custLinFactX="5068" custLinFactNeighborX="100000" custLinFactNeighborY="8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F234D-3C53-4703-95BB-9FE81B16B894}" srcId="{EFDE97C7-7304-475A-8459-1447AB8500BA}" destId="{78044088-2412-4146-9A71-8E420A71FFCF}" srcOrd="0" destOrd="0" parTransId="{586748DD-76F8-4653-A5F5-E223FBF695E2}" sibTransId="{B4CAE8BC-834F-4FC9-A808-6431E206352F}"/>
    <dgm:cxn modelId="{17630023-69CC-471A-BE3C-EBA2A3501274}" srcId="{EFDE97C7-7304-475A-8459-1447AB8500BA}" destId="{06692702-7426-4466-80CA-18951AB98AE9}" srcOrd="1" destOrd="0" parTransId="{99AF97EE-DBE3-4429-B217-2650C7B3F26D}" sibTransId="{BA3AAB3D-7630-4AC1-9A81-068D73B6190B}"/>
    <dgm:cxn modelId="{DF935E23-B986-4812-A0E5-39921C43282E}" type="presOf" srcId="{EFDE97C7-7304-475A-8459-1447AB8500BA}" destId="{EAF83372-14B0-470E-BA6E-E2C86E95D3CC}" srcOrd="0" destOrd="0" presId="urn:microsoft.com/office/officeart/2005/8/layout/chevron1"/>
    <dgm:cxn modelId="{726E81F7-88D0-425E-95CA-3BFDA9B4E5D6}" type="presOf" srcId="{78044088-2412-4146-9A71-8E420A71FFCF}" destId="{998FF5A4-4E75-4792-8002-51DD7B97D39B}" srcOrd="0" destOrd="0" presId="urn:microsoft.com/office/officeart/2005/8/layout/chevron1"/>
    <dgm:cxn modelId="{4BB7606F-16B6-4408-B5E5-66870F91469B}" type="presOf" srcId="{06692702-7426-4466-80CA-18951AB98AE9}" destId="{A341FD87-EDC7-4B58-B6BE-8AFF5AA1042B}" srcOrd="0" destOrd="0" presId="urn:microsoft.com/office/officeart/2005/8/layout/chevron1"/>
    <dgm:cxn modelId="{7A26054B-AED9-4176-95CB-53BD45C5D96C}" type="presParOf" srcId="{EAF83372-14B0-470E-BA6E-E2C86E95D3CC}" destId="{998FF5A4-4E75-4792-8002-51DD7B97D39B}" srcOrd="0" destOrd="0" presId="urn:microsoft.com/office/officeart/2005/8/layout/chevron1"/>
    <dgm:cxn modelId="{988AB939-217A-4752-BE58-9AF45F4C6DCE}" type="presParOf" srcId="{EAF83372-14B0-470E-BA6E-E2C86E95D3CC}" destId="{DFB160DD-E300-445D-8140-37F0ADC4ACBD}" srcOrd="1" destOrd="0" presId="urn:microsoft.com/office/officeart/2005/8/layout/chevron1"/>
    <dgm:cxn modelId="{3109A69A-C402-4260-B4C5-A7E918E352BE}" type="presParOf" srcId="{EAF83372-14B0-470E-BA6E-E2C86E95D3CC}" destId="{A341FD87-EDC7-4B58-B6BE-8AFF5AA1042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2533" y="0"/>
          <a:ext cx="3086181" cy="112490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entury Gothic" pitchFamily="34" charset="0"/>
            </a:rPr>
            <a:t>Dokumentation auf der örtlichen Ebene </a:t>
          </a:r>
          <a:r>
            <a:rPr lang="de-DE" sz="1400" b="1" kern="1200" dirty="0" smtClean="0">
              <a:solidFill>
                <a:srgbClr val="226C9A"/>
              </a:solidFill>
              <a:latin typeface="Century Gothic" pitchFamily="34" charset="0"/>
            </a:rPr>
            <a:t>fehlt bzw. wurde in den 1970er-Jahren gebilligt</a:t>
          </a:r>
          <a:r>
            <a:rPr lang="ru-RU" sz="1400" b="1" kern="1200" dirty="0" smtClean="0">
              <a:solidFill>
                <a:srgbClr val="226C9A"/>
              </a:solidFill>
              <a:latin typeface="Century Gothic" pitchFamily="34" charset="0"/>
            </a:rPr>
            <a:t>.</a:t>
          </a:r>
          <a:endParaRPr lang="ru-RU" b="1" kern="1200" dirty="0">
            <a:solidFill>
              <a:srgbClr val="226C9A"/>
            </a:solidFill>
          </a:endParaRPr>
        </a:p>
      </dsp:txBody>
      <dsp:txXfrm>
        <a:off x="564988" y="0"/>
        <a:ext cx="1961272" cy="1124909"/>
      </dsp:txXfrm>
    </dsp:sp>
    <dsp:sp modelId="{A341FD87-EDC7-4B58-B6BE-8AFF5AA1042B}">
      <dsp:nvSpPr>
        <dsp:cNvPr id="0" name=""/>
        <dsp:cNvSpPr/>
      </dsp:nvSpPr>
      <dsp:spPr>
        <a:xfrm>
          <a:off x="2780096" y="0"/>
          <a:ext cx="3086181" cy="1124909"/>
        </a:xfrm>
        <a:prstGeom prst="chevron">
          <a:avLst/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tint val="50000"/>
                <a:satMod val="300000"/>
              </a:schemeClr>
            </a:gs>
            <a:gs pos="35000">
              <a:schemeClr val="accent3">
                <a:hueOff val="-2790486"/>
                <a:satOff val="-15286"/>
                <a:lumOff val="4706"/>
                <a:alphaOff val="0"/>
                <a:tint val="37000"/>
                <a:satMod val="30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kern="1200" dirty="0" smtClean="0">
              <a:latin typeface="Century Gothic" pitchFamily="34" charset="0"/>
            </a:rPr>
            <a:t>Arbeiten zur Dokumentation auf der föderalen und regionalen Ebene abgeschlossen</a:t>
          </a:r>
          <a:endParaRPr lang="ru-RU" sz="1400" kern="1200" dirty="0">
            <a:latin typeface="Century Gothic" pitchFamily="34" charset="0"/>
          </a:endParaRPr>
        </a:p>
      </dsp:txBody>
      <dsp:txXfrm>
        <a:off x="3342551" y="0"/>
        <a:ext cx="1961272" cy="1124909"/>
      </dsp:txXfrm>
    </dsp:sp>
    <dsp:sp modelId="{08DEDED5-35C3-4F78-99F8-DA5E3F9C3052}">
      <dsp:nvSpPr>
        <dsp:cNvPr id="0" name=""/>
        <dsp:cNvSpPr/>
      </dsp:nvSpPr>
      <dsp:spPr>
        <a:xfrm>
          <a:off x="5557659" y="0"/>
          <a:ext cx="3086181" cy="1124909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entury Gothic" pitchFamily="34" charset="0"/>
            </a:rPr>
            <a:t>Gewährleistung</a:t>
          </a:r>
          <a:r>
            <a:rPr lang="en-US" sz="1400" kern="1200" dirty="0" smtClean="0">
              <a:latin typeface="Century Gothic" pitchFamily="34" charset="0"/>
            </a:rPr>
            <a:t> der </a:t>
          </a:r>
          <a:r>
            <a:rPr lang="en-US" sz="1400" kern="1200" dirty="0" err="1" smtClean="0">
              <a:latin typeface="Century Gothic" pitchFamily="34" charset="0"/>
            </a:rPr>
            <a:t>städtebaulichen</a:t>
          </a:r>
          <a:r>
            <a:rPr lang="en-US" sz="1400" kern="1200" dirty="0" smtClean="0">
              <a:latin typeface="Century Gothic" pitchFamily="34" charset="0"/>
            </a:rPr>
            <a:t> </a:t>
          </a:r>
          <a:r>
            <a:rPr lang="en-US" sz="1400" kern="1200" dirty="0" err="1" smtClean="0">
              <a:latin typeface="Century Gothic" pitchFamily="34" charset="0"/>
            </a:rPr>
            <a:t>Dokumentation</a:t>
          </a:r>
          <a:r>
            <a:rPr lang="en-US" sz="1400" kern="1200" dirty="0" smtClean="0">
              <a:latin typeface="Century Gothic" pitchFamily="34" charset="0"/>
            </a:rPr>
            <a:t> </a:t>
          </a:r>
          <a:r>
            <a:rPr lang="ru-RU" sz="1400" kern="1200" dirty="0" smtClean="0">
              <a:latin typeface="Century Gothic" pitchFamily="34" charset="0"/>
            </a:rPr>
            <a:t>– </a:t>
          </a:r>
          <a:r>
            <a:rPr lang="ru-RU" sz="1600" b="1" kern="1200" dirty="0" smtClean="0">
              <a:solidFill>
                <a:srgbClr val="C00000"/>
              </a:solidFill>
              <a:latin typeface="Century Gothic" pitchFamily="34" charset="0"/>
            </a:rPr>
            <a:t>100%</a:t>
          </a:r>
          <a:endParaRPr lang="ru-RU" sz="1600" b="1" kern="1200" dirty="0">
            <a:solidFill>
              <a:srgbClr val="C00000"/>
            </a:solidFill>
            <a:latin typeface="Century Gothic" pitchFamily="34" charset="0"/>
          </a:endParaRPr>
        </a:p>
      </dsp:txBody>
      <dsp:txXfrm>
        <a:off x="6120114" y="0"/>
        <a:ext cx="1961272" cy="11249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0" y="0"/>
          <a:ext cx="4153203" cy="64827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Century Gothic" pitchFamily="34" charset="0"/>
            </a:rPr>
            <a:t>ca. </a:t>
          </a:r>
          <a:r>
            <a:rPr lang="en-US" sz="1800" b="1" kern="1200" dirty="0" smtClean="0">
              <a:solidFill>
                <a:srgbClr val="226C9A"/>
              </a:solidFill>
              <a:latin typeface="Century Gothic" pitchFamily="34" charset="0"/>
            </a:rPr>
            <a:t>240 Mio. </a:t>
          </a:r>
          <a:r>
            <a:rPr lang="en-US" sz="1800" b="1" kern="1200" dirty="0" err="1" smtClean="0">
              <a:solidFill>
                <a:srgbClr val="226C9A"/>
              </a:solidFill>
              <a:latin typeface="Century Gothic" pitchFamily="34" charset="0"/>
            </a:rPr>
            <a:t>Rubel</a:t>
          </a: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.</a:t>
          </a:r>
          <a:endParaRPr lang="ru-RU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24137" y="0"/>
        <a:ext cx="3504929" cy="648274"/>
      </dsp:txXfrm>
    </dsp:sp>
    <dsp:sp modelId="{A341FD87-EDC7-4B58-B6BE-8AFF5AA1042B}">
      <dsp:nvSpPr>
        <dsp:cNvPr id="0" name=""/>
        <dsp:cNvSpPr/>
      </dsp:nvSpPr>
      <dsp:spPr>
        <a:xfrm>
          <a:off x="3988456" y="0"/>
          <a:ext cx="4657917" cy="648274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Century Gothic" pitchFamily="34" charset="0"/>
            </a:rPr>
            <a:t>1996,</a:t>
          </a:r>
          <a:r>
            <a:rPr lang="de-DE" sz="1800" b="1" kern="1200" dirty="0" smtClean="0">
              <a:solidFill>
                <a:srgbClr val="C00000"/>
              </a:solidFill>
              <a:latin typeface="Century Gothic" pitchFamily="34" charset="0"/>
            </a:rPr>
            <a:t> 4 Mio. Rubel</a:t>
          </a:r>
          <a:r>
            <a:rPr lang="ru-RU" sz="1800" b="1" kern="1200" dirty="0" smtClean="0">
              <a:solidFill>
                <a:srgbClr val="C00000"/>
              </a:solidFill>
              <a:latin typeface="Century Gothic" pitchFamily="34" charset="0"/>
            </a:rPr>
            <a:t>.</a:t>
          </a:r>
          <a:r>
            <a:rPr lang="ru-RU" sz="1800" b="1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(</a:t>
          </a:r>
          <a:r>
            <a:rPr lang="de-DE" sz="1400" b="0" kern="1200" dirty="0" smtClean="0">
              <a:latin typeface="Century Gothic" pitchFamily="34" charset="0"/>
            </a:rPr>
            <a:t>Wachstum um das 8,4-fache</a:t>
          </a:r>
          <a:r>
            <a:rPr lang="ru-RU" sz="1400" b="0" kern="1200" dirty="0" smtClean="0">
              <a:latin typeface="Century Gothic" pitchFamily="34" charset="0"/>
            </a:rPr>
            <a:t>)</a:t>
          </a:r>
          <a:endParaRPr lang="ru-RU" sz="1400" b="0" kern="1200" dirty="0">
            <a:latin typeface="Century Gothic" pitchFamily="34" charset="0"/>
          </a:endParaRPr>
        </a:p>
      </dsp:txBody>
      <dsp:txXfrm>
        <a:off x="4312593" y="0"/>
        <a:ext cx="4009643" cy="64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107" y="0"/>
          <a:ext cx="3932796" cy="100811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entury Gothic" pitchFamily="34" charset="0"/>
            </a:rPr>
            <a:t>- waren mindestens </a:t>
          </a:r>
          <a:r>
            <a:rPr lang="de-DE" sz="1400" b="1" kern="1200" dirty="0" smtClean="0">
              <a:solidFill>
                <a:srgbClr val="C00000"/>
              </a:solidFill>
              <a:latin typeface="Century Gothic" pitchFamily="34" charset="0"/>
            </a:rPr>
            <a:t>3 Beschlüsse </a:t>
          </a:r>
          <a:r>
            <a:rPr lang="de-DE" sz="1400" b="0" kern="1200" dirty="0" smtClean="0">
              <a:latin typeface="Century Gothic" pitchFamily="34" charset="0"/>
            </a:rPr>
            <a:t>der örtlichen Ratstagungen erforderlich;</a:t>
          </a:r>
          <a:endParaRPr lang="ru-RU" sz="1400" b="0" kern="1200" dirty="0" smtClean="0"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entury Gothic" pitchFamily="34" charset="0"/>
            </a:rPr>
            <a:t>- Zeitperiode </a:t>
          </a:r>
          <a:r>
            <a:rPr lang="de-DE" sz="1400" b="1" kern="1200" dirty="0" smtClean="0">
              <a:solidFill>
                <a:srgbClr val="C00000"/>
              </a:solidFill>
              <a:latin typeface="Century Gothic" pitchFamily="34" charset="0"/>
            </a:rPr>
            <a:t>2 bis 3 Jahre </a:t>
          </a:r>
          <a:endParaRPr lang="ru-RU" sz="1400" b="1" kern="1200" dirty="0" smtClean="0">
            <a:solidFill>
              <a:srgbClr val="C00000"/>
            </a:solidFill>
            <a:latin typeface="Century Gothic" pitchFamily="34" charset="0"/>
          </a:endParaRPr>
        </a:p>
      </dsp:txBody>
      <dsp:txXfrm>
        <a:off x="504163" y="0"/>
        <a:ext cx="2924685" cy="1008111"/>
      </dsp:txXfrm>
    </dsp:sp>
    <dsp:sp modelId="{08DEDED5-35C3-4F78-99F8-DA5E3F9C3052}">
      <dsp:nvSpPr>
        <dsp:cNvPr id="0" name=""/>
        <dsp:cNvSpPr/>
      </dsp:nvSpPr>
      <dsp:spPr>
        <a:xfrm>
          <a:off x="3509015" y="0"/>
          <a:ext cx="5128925" cy="1008111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- </a:t>
          </a:r>
          <a:r>
            <a:rPr lang="de-DE" sz="1400" kern="1200" dirty="0" smtClean="0">
              <a:latin typeface="Century Gothic" pitchFamily="34" charset="0"/>
            </a:rPr>
            <a:t>ist </a:t>
          </a:r>
          <a:r>
            <a:rPr lang="de-DE" sz="1400" b="1" kern="1200" dirty="0" smtClean="0">
              <a:solidFill>
                <a:srgbClr val="C00000"/>
              </a:solidFill>
              <a:latin typeface="Century Gothic" pitchFamily="34" charset="0"/>
            </a:rPr>
            <a:t>1 Beschluss </a:t>
          </a:r>
          <a:r>
            <a:rPr lang="de-DE" sz="1400" kern="1200" dirty="0" smtClean="0">
              <a:latin typeface="Century Gothic" pitchFamily="34" charset="0"/>
            </a:rPr>
            <a:t>der örtlichen Ratstagung erforderlich</a:t>
          </a:r>
          <a:r>
            <a:rPr lang="ru-RU" sz="1400" kern="1200" dirty="0" smtClean="0">
              <a:latin typeface="Century Gothic" pitchFamily="34" charset="0"/>
            </a:rPr>
            <a:t>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- </a:t>
          </a:r>
          <a:r>
            <a:rPr lang="de-DE" sz="1400" kern="1200" dirty="0" smtClean="0">
              <a:latin typeface="Century Gothic" pitchFamily="34" charset="0"/>
            </a:rPr>
            <a:t>Zeitperiode </a:t>
          </a:r>
          <a:r>
            <a:rPr lang="de-DE" sz="1400" b="1" kern="1200" dirty="0" smtClean="0">
              <a:solidFill>
                <a:srgbClr val="C00000"/>
              </a:solidFill>
              <a:latin typeface="Century Gothic" pitchFamily="34" charset="0"/>
            </a:rPr>
            <a:t>1 bis 3 Monate</a:t>
          </a:r>
          <a:endParaRPr lang="ru-RU" sz="1600" b="1" kern="1200" dirty="0">
            <a:solidFill>
              <a:srgbClr val="C00000"/>
            </a:solidFill>
            <a:latin typeface="Century Gothic" pitchFamily="34" charset="0"/>
          </a:endParaRPr>
        </a:p>
      </dsp:txBody>
      <dsp:txXfrm>
        <a:off x="4013071" y="0"/>
        <a:ext cx="4120814" cy="1008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0" y="0"/>
          <a:ext cx="2546929" cy="12961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Nicht</a:t>
          </a: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en-US" sz="1400" b="1" kern="1200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vorhanden</a:t>
          </a: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endParaRPr lang="ru-RU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648072" y="0"/>
        <a:ext cx="1250786" cy="1296143"/>
      </dsp:txXfrm>
    </dsp:sp>
    <dsp:sp modelId="{A341FD87-EDC7-4B58-B6BE-8AFF5AA1042B}">
      <dsp:nvSpPr>
        <dsp:cNvPr id="0" name=""/>
        <dsp:cNvSpPr/>
      </dsp:nvSpPr>
      <dsp:spPr>
        <a:xfrm>
          <a:off x="1969890" y="0"/>
          <a:ext cx="6645936" cy="1296143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21336" bIns="21336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u="sng" kern="1200" dirty="0" err="1" smtClean="0">
              <a:solidFill>
                <a:srgbClr val="C00000"/>
              </a:solidFill>
              <a:latin typeface="Century Gothic" pitchFamily="34" charset="0"/>
            </a:rPr>
            <a:t>Amnestie</a:t>
          </a:r>
          <a:r>
            <a:rPr lang="en-US" sz="1600" b="1" u="sng" kern="1200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r>
            <a:rPr lang="en-US" sz="1600" b="1" u="sng" kern="1200" dirty="0" err="1" smtClean="0">
              <a:solidFill>
                <a:srgbClr val="C00000"/>
              </a:solidFill>
              <a:latin typeface="Century Gothic" pitchFamily="34" charset="0"/>
            </a:rPr>
            <a:t>für</a:t>
          </a:r>
          <a:r>
            <a:rPr lang="en-US" sz="1600" b="1" u="sng" kern="1200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r>
            <a:rPr lang="en-US" sz="1600" b="1" u="sng" kern="1200" dirty="0" err="1" smtClean="0">
              <a:solidFill>
                <a:srgbClr val="C00000"/>
              </a:solidFill>
              <a:latin typeface="Century Gothic" pitchFamily="34" charset="0"/>
            </a:rPr>
            <a:t>Landhäuser</a:t>
          </a:r>
          <a:r>
            <a:rPr lang="en-US" sz="1600" b="1" u="sng" kern="1200" dirty="0" smtClean="0">
              <a:solidFill>
                <a:srgbClr val="C00000"/>
              </a:solidFill>
              <a:latin typeface="Century Gothic" pitchFamily="34" charset="0"/>
            </a:rPr>
            <a:t>:</a:t>
          </a:r>
          <a:endParaRPr lang="ru-RU" sz="500" b="1" u="sng" kern="1200" dirty="0" smtClean="0">
            <a:solidFill>
              <a:srgbClr val="C00000"/>
            </a:solidFill>
            <a:latin typeface="Century Gothic" pitchFamily="34" charset="0"/>
          </a:endParaRPr>
        </a:p>
        <a:p>
          <a:pPr marL="0"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de-DE" sz="1400" b="0" u="none" kern="1200" dirty="0" smtClean="0">
            <a:solidFill>
              <a:schemeClr val="tx1"/>
            </a:solidFill>
            <a:latin typeface="Century Gothic" pitchFamily="34" charset="0"/>
          </a:endParaRPr>
        </a:p>
        <a:p>
          <a:pPr marL="0"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u="none" kern="1200" dirty="0" smtClean="0">
              <a:solidFill>
                <a:schemeClr val="tx1"/>
              </a:solidFill>
              <a:latin typeface="Century Gothic" pitchFamily="34" charset="0"/>
            </a:rPr>
            <a:t>Das Gesetz Nr.93-FS „Über Änderungen in einige Gesetzgebungsakte der Russischen Föderation zur vereinfachten Übertragung der Rechte der Staatsbürger auf einzelne Immobilienobjekte“ vom 30.06.2016 </a:t>
          </a:r>
          <a:endParaRPr lang="ru-RU" sz="4400" b="0" u="none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617962" y="0"/>
        <a:ext cx="5349793" cy="1296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0" y="0"/>
          <a:ext cx="4212233" cy="112490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  <a:latin typeface="Century Gothic" pitchFamily="34" charset="0"/>
            </a:rPr>
            <a:t>Bei einigen Aufenthaltsobjekten und Museen wurden </a:t>
          </a:r>
          <a:r>
            <a:rPr lang="de-DE" sz="1400" b="1" kern="1200" dirty="0" smtClean="0">
              <a:solidFill>
                <a:srgbClr val="226C9A"/>
              </a:solidFill>
              <a:latin typeface="Century Gothic" pitchFamily="34" charset="0"/>
            </a:rPr>
            <a:t>Hinweisschilder</a:t>
          </a:r>
          <a:r>
            <a:rPr lang="de-DE" sz="1400" kern="1200" dirty="0" smtClean="0">
              <a:solidFill>
                <a:schemeClr val="tx1"/>
              </a:solidFill>
              <a:latin typeface="Century Gothic" pitchFamily="34" charset="0"/>
            </a:rPr>
            <a:t> aufgestellt</a:t>
          </a:r>
          <a:endParaRPr lang="ru-RU" sz="1400" b="1" kern="1200" dirty="0">
            <a:solidFill>
              <a:schemeClr val="accent3">
                <a:lumMod val="75000"/>
              </a:schemeClr>
            </a:solidFill>
            <a:latin typeface="Century Gothic" pitchFamily="34" charset="0"/>
          </a:endParaRPr>
        </a:p>
      </dsp:txBody>
      <dsp:txXfrm>
        <a:off x="562455" y="0"/>
        <a:ext cx="3087324" cy="1124909"/>
      </dsp:txXfrm>
    </dsp:sp>
    <dsp:sp modelId="{08DEDED5-35C3-4F78-99F8-DA5E3F9C3052}">
      <dsp:nvSpPr>
        <dsp:cNvPr id="0" name=""/>
        <dsp:cNvSpPr/>
      </dsp:nvSpPr>
      <dsp:spPr>
        <a:xfrm>
          <a:off x="3863026" y="0"/>
          <a:ext cx="4705921" cy="1124909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entury Gothic" pitchFamily="34" charset="0"/>
            </a:rPr>
            <a:t>Mehr als </a:t>
          </a:r>
          <a:r>
            <a:rPr lang="de-DE" sz="1600" b="1" kern="1200" dirty="0" smtClean="0">
              <a:solidFill>
                <a:srgbClr val="C00000"/>
              </a:solidFill>
              <a:latin typeface="Century Gothic" pitchFamily="34" charset="0"/>
            </a:rPr>
            <a:t>7 400 Hinweisschilder </a:t>
          </a:r>
          <a:r>
            <a:rPr lang="de-DE" sz="1400" kern="1200" dirty="0" smtClean="0">
              <a:latin typeface="Century Gothic" pitchFamily="34" charset="0"/>
            </a:rPr>
            <a:t>für Objekte der Tourismusbranche </a:t>
          </a:r>
          <a:r>
            <a:rPr lang="de-DE" sz="1400" kern="1200" dirty="0" err="1" smtClean="0">
              <a:latin typeface="Century Gothic" pitchFamily="34" charset="0"/>
            </a:rPr>
            <a:t>aufgestell</a:t>
          </a:r>
          <a:endParaRPr lang="ru-RU" sz="1400" b="1" kern="1200" dirty="0">
            <a:latin typeface="Century Gothic" pitchFamily="34" charset="0"/>
          </a:endParaRPr>
        </a:p>
      </dsp:txBody>
      <dsp:txXfrm>
        <a:off x="4425481" y="0"/>
        <a:ext cx="3581012" cy="1124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1172" y="0"/>
          <a:ext cx="4217530" cy="12961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  <a:latin typeface="Century Gothic" pitchFamily="34" charset="0"/>
            </a:rPr>
            <a:t>Die wichtigsten Anlagefonds des Kurbereichs, die der Republik Krim gehören, sind zu </a:t>
          </a:r>
          <a:r>
            <a:rPr lang="ru-RU" sz="18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70-90%</a:t>
          </a:r>
          <a:r>
            <a:rPr lang="de-DE" sz="18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de-DE" sz="1400" b="0" kern="1200" dirty="0" smtClean="0">
              <a:solidFill>
                <a:schemeClr val="tx1"/>
              </a:solidFill>
              <a:latin typeface="Century Gothic" pitchFamily="34" charset="0"/>
            </a:rPr>
            <a:t>veraltet</a:t>
          </a:r>
          <a:endParaRPr lang="ru-RU" sz="14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649244" y="0"/>
        <a:ext cx="2921387" cy="1296143"/>
      </dsp:txXfrm>
    </dsp:sp>
    <dsp:sp modelId="{08DEDED5-35C3-4F78-99F8-DA5E3F9C3052}">
      <dsp:nvSpPr>
        <dsp:cNvPr id="0" name=""/>
        <dsp:cNvSpPr/>
      </dsp:nvSpPr>
      <dsp:spPr>
        <a:xfrm>
          <a:off x="3796950" y="0"/>
          <a:ext cx="4770828" cy="1296143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</a:pPr>
          <a:r>
            <a:rPr lang="de-DE" sz="1400" b="0" kern="1200" dirty="0" smtClean="0">
              <a:latin typeface="Century Gothic" pitchFamily="34" charset="0"/>
            </a:rPr>
            <a:t>Geplant ist die Schaffung von </a:t>
          </a:r>
          <a:r>
            <a:rPr lang="de-DE" sz="1600" b="1" kern="1200" dirty="0" smtClean="0">
              <a:solidFill>
                <a:srgbClr val="C00000"/>
              </a:solidFill>
              <a:latin typeface="Century Gothic" pitchFamily="34" charset="0"/>
            </a:rPr>
            <a:t>5</a:t>
          </a:r>
          <a:r>
            <a:rPr lang="de-DE" sz="1400" b="0" kern="1200" dirty="0" smtClean="0">
              <a:latin typeface="Century Gothic" pitchFamily="34" charset="0"/>
            </a:rPr>
            <a:t> Cluster (Mittel des föderalen Haushalts - </a:t>
          </a:r>
          <a:r>
            <a:rPr lang="de-DE" sz="1600" b="1" kern="1200" dirty="0" smtClean="0">
              <a:solidFill>
                <a:srgbClr val="C00000"/>
              </a:solidFill>
              <a:latin typeface="Century Gothic" pitchFamily="34" charset="0"/>
            </a:rPr>
            <a:t>23,9</a:t>
          </a:r>
          <a:r>
            <a:rPr lang="de-DE" sz="1400" b="0" kern="1200" dirty="0" smtClean="0">
              <a:latin typeface="Century Gothic" pitchFamily="34" charset="0"/>
            </a:rPr>
            <a:t> Mrd. Rubel). </a:t>
          </a:r>
          <a:endParaRPr lang="ru-RU" sz="1400" b="0" kern="1200" dirty="0" smtClean="0"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r>
            <a:rPr lang="de-DE" sz="1400" b="0" kern="1200" dirty="0" smtClean="0">
              <a:latin typeface="Century Gothic" pitchFamily="34" charset="0"/>
            </a:rPr>
            <a:t>Es werden </a:t>
          </a:r>
          <a:r>
            <a:rPr lang="de-DE" sz="1400" b="1" kern="1200" dirty="0" smtClean="0">
              <a:solidFill>
                <a:srgbClr val="C00000"/>
              </a:solidFill>
              <a:latin typeface="Century Gothic" pitchFamily="34" charset="0"/>
            </a:rPr>
            <a:t>28</a:t>
          </a:r>
          <a:r>
            <a:rPr lang="de-DE" sz="1400" b="0" kern="1200" dirty="0" smtClean="0">
              <a:latin typeface="Century Gothic" pitchFamily="34" charset="0"/>
            </a:rPr>
            <a:t> Investitionsprojekte im Wert von </a:t>
          </a:r>
          <a:r>
            <a:rPr lang="de-DE" sz="1400" b="1" kern="1200" dirty="0" smtClean="0">
              <a:solidFill>
                <a:srgbClr val="C00000"/>
              </a:solidFill>
              <a:latin typeface="Century Gothic" pitchFamily="34" charset="0"/>
            </a:rPr>
            <a:t>41,9 Mrd</a:t>
          </a:r>
          <a:r>
            <a:rPr lang="de-DE" sz="1400" b="0" kern="1200" dirty="0" smtClean="0">
              <a:latin typeface="Century Gothic" pitchFamily="34" charset="0"/>
            </a:rPr>
            <a:t>. Rubel umgesetzt.</a:t>
          </a:r>
          <a:endParaRPr lang="ru-RU" sz="1400" b="0" kern="1200" dirty="0" smtClean="0"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>
            <a:latin typeface="Century Gothic" pitchFamily="34" charset="0"/>
          </a:endParaRPr>
        </a:p>
      </dsp:txBody>
      <dsp:txXfrm>
        <a:off x="4445022" y="0"/>
        <a:ext cx="3474685" cy="1296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0" y="0"/>
          <a:ext cx="4153253" cy="9088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60%</a:t>
          </a:r>
          <a:endParaRPr lang="ru-RU" sz="2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54444" y="0"/>
        <a:ext cx="3244366" cy="908887"/>
      </dsp:txXfrm>
    </dsp:sp>
    <dsp:sp modelId="{08DEDED5-35C3-4F78-99F8-DA5E3F9C3052}">
      <dsp:nvSpPr>
        <dsp:cNvPr id="0" name=""/>
        <dsp:cNvSpPr/>
      </dsp:nvSpPr>
      <dsp:spPr>
        <a:xfrm>
          <a:off x="3918746" y="0"/>
          <a:ext cx="4631876" cy="908887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entury Gothic" pitchFamily="34" charset="0"/>
            </a:rPr>
            <a:t>75%</a:t>
          </a:r>
          <a:endParaRPr lang="ru-RU" sz="2000" b="1" kern="1200" dirty="0">
            <a:solidFill>
              <a:srgbClr val="C00000"/>
            </a:solidFill>
            <a:latin typeface="Century Gothic" pitchFamily="34" charset="0"/>
          </a:endParaRPr>
        </a:p>
      </dsp:txBody>
      <dsp:txXfrm>
        <a:off x="4373190" y="0"/>
        <a:ext cx="3722989" cy="908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0" y="0"/>
          <a:ext cx="4255389" cy="105290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Strom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– </a:t>
          </a: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87%</a:t>
          </a:r>
          <a:r>
            <a:rPr lang="ru-RU" sz="1400" b="0" kern="1200" dirty="0" smtClean="0">
              <a:latin typeface="Century Gothic" pitchFamily="34" charset="0"/>
            </a:rPr>
            <a:t>, </a:t>
          </a:r>
          <a:endParaRPr lang="de-DE" sz="1400" b="0" kern="1200" dirty="0" smtClean="0"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Gas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– </a:t>
          </a: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30%</a:t>
          </a:r>
          <a:r>
            <a:rPr lang="ru-RU" sz="1400" b="0" kern="1200" dirty="0" smtClean="0">
              <a:latin typeface="Century Gothic" pitchFamily="34" charset="0"/>
            </a:rPr>
            <a:t>, </a:t>
          </a:r>
          <a:endParaRPr lang="de-DE" sz="1400" b="0" kern="1200" dirty="0" smtClean="0"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Wasser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– </a:t>
          </a: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75%</a:t>
          </a:r>
          <a:r>
            <a:rPr lang="ru-RU" sz="1400" b="0" kern="1200" dirty="0" smtClean="0">
              <a:latin typeface="Century Gothic" pitchFamily="34" charset="0"/>
            </a:rPr>
            <a:t>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Entwässerung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– </a:t>
          </a: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1%</a:t>
          </a:r>
          <a:r>
            <a:rPr lang="ru-RU" sz="1400" b="0" kern="1200" dirty="0" smtClean="0">
              <a:latin typeface="Century Gothic" pitchFamily="34" charset="0"/>
            </a:rPr>
            <a:t>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Straßen </a:t>
          </a:r>
          <a:r>
            <a:rPr lang="ru-RU" sz="1400" b="0" kern="1200" dirty="0" smtClean="0">
              <a:latin typeface="Century Gothic" pitchFamily="34" charset="0"/>
            </a:rPr>
            <a:t>- </a:t>
          </a: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1%</a:t>
          </a:r>
          <a:endParaRPr lang="ru-RU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26451" y="0"/>
        <a:ext cx="3202487" cy="1052902"/>
      </dsp:txXfrm>
    </dsp:sp>
    <dsp:sp modelId="{A341FD87-EDC7-4B58-B6BE-8AFF5AA1042B}">
      <dsp:nvSpPr>
        <dsp:cNvPr id="0" name=""/>
        <dsp:cNvSpPr/>
      </dsp:nvSpPr>
      <dsp:spPr>
        <a:xfrm>
          <a:off x="3881778" y="0"/>
          <a:ext cx="4764595" cy="1052902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Strom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– </a:t>
          </a:r>
          <a:r>
            <a:rPr lang="ru-RU" sz="1400" b="1" kern="1200" dirty="0" smtClean="0">
              <a:solidFill>
                <a:srgbClr val="C00000"/>
              </a:solidFill>
              <a:latin typeface="Century Gothic" pitchFamily="34" charset="0"/>
            </a:rPr>
            <a:t>93%</a:t>
          </a:r>
          <a:r>
            <a:rPr lang="ru-RU" sz="1400" b="1" kern="1200" dirty="0" smtClean="0">
              <a:latin typeface="Century Gothic" pitchFamily="34" charset="0"/>
            </a:rPr>
            <a:t>,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Gas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– </a:t>
          </a:r>
          <a:r>
            <a:rPr lang="ru-RU" sz="1400" b="1" kern="1200" dirty="0" smtClean="0">
              <a:solidFill>
                <a:srgbClr val="C00000"/>
              </a:solidFill>
              <a:latin typeface="Century Gothic" pitchFamily="34" charset="0"/>
            </a:rPr>
            <a:t>40%</a:t>
          </a:r>
          <a:r>
            <a:rPr lang="ru-RU" sz="1400" b="1" kern="1200" dirty="0" smtClean="0">
              <a:latin typeface="Century Gothic" pitchFamily="34" charset="0"/>
            </a:rPr>
            <a:t>,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Wasser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– </a:t>
          </a:r>
          <a:r>
            <a:rPr lang="ru-RU" sz="1400" b="1" kern="1200" dirty="0" smtClean="0">
              <a:solidFill>
                <a:srgbClr val="C00000"/>
              </a:solidFill>
              <a:latin typeface="Century Gothic" pitchFamily="34" charset="0"/>
            </a:rPr>
            <a:t>80%</a:t>
          </a:r>
          <a:r>
            <a:rPr lang="ru-RU" sz="1400" b="1" kern="1200" dirty="0" smtClean="0">
              <a:latin typeface="Century Gothic" pitchFamily="34" charset="0"/>
            </a:rPr>
            <a:t>,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Entwässerung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–</a:t>
          </a:r>
          <a:r>
            <a:rPr lang="ru-RU" sz="1400" b="1" kern="1200" dirty="0" smtClean="0">
              <a:latin typeface="Century Gothic" pitchFamily="34" charset="0"/>
            </a:rPr>
            <a:t> </a:t>
          </a:r>
          <a:r>
            <a:rPr lang="ru-RU" sz="1400" b="1" kern="1200" dirty="0" smtClean="0">
              <a:solidFill>
                <a:srgbClr val="C00000"/>
              </a:solidFill>
              <a:latin typeface="Century Gothic" pitchFamily="34" charset="0"/>
            </a:rPr>
            <a:t>5%</a:t>
          </a:r>
          <a:r>
            <a:rPr lang="ru-RU" sz="1400" b="1" kern="1200" dirty="0" smtClean="0">
              <a:latin typeface="Century Gothic" pitchFamily="34" charset="0"/>
            </a:rPr>
            <a:t>,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0" kern="1200" dirty="0" smtClean="0">
              <a:latin typeface="Century Gothic" pitchFamily="34" charset="0"/>
            </a:rPr>
            <a:t>Straßen</a:t>
          </a:r>
          <a:r>
            <a:rPr lang="ru-RU" sz="1400" b="0" kern="1200" dirty="0" smtClean="0">
              <a:latin typeface="Century Gothic" pitchFamily="34" charset="0"/>
            </a:rPr>
            <a:t> </a:t>
          </a:r>
          <a:r>
            <a:rPr lang="ru-RU" sz="1400" b="0" kern="1200" dirty="0" smtClean="0">
              <a:latin typeface="Century Gothic" pitchFamily="34" charset="0"/>
            </a:rPr>
            <a:t>-</a:t>
          </a:r>
          <a:r>
            <a:rPr lang="ru-RU" sz="1400" b="1" kern="1200" dirty="0" smtClean="0">
              <a:latin typeface="Century Gothic" pitchFamily="34" charset="0"/>
            </a:rPr>
            <a:t> </a:t>
          </a:r>
          <a:r>
            <a:rPr lang="ru-RU" sz="1400" b="1" kern="1200" dirty="0" smtClean="0">
              <a:solidFill>
                <a:srgbClr val="C00000"/>
              </a:solidFill>
              <a:latin typeface="Century Gothic" pitchFamily="34" charset="0"/>
            </a:rPr>
            <a:t>6%</a:t>
          </a:r>
          <a:endParaRPr lang="ru-RU" sz="1400" kern="1200" dirty="0">
            <a:solidFill>
              <a:srgbClr val="C00000"/>
            </a:solidFill>
            <a:latin typeface="Century Gothic" pitchFamily="34" charset="0"/>
          </a:endParaRPr>
        </a:p>
      </dsp:txBody>
      <dsp:txXfrm>
        <a:off x="4408229" y="0"/>
        <a:ext cx="3711693" cy="10529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0" y="0"/>
          <a:ext cx="4228785" cy="86429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106</a:t>
          </a:r>
          <a:r>
            <a:rPr lang="ru-RU" sz="1400" b="0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de-DE" sz="1400" b="0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Familien wurden mit Wohnungen versorgt, Grundstücke wurden </a:t>
          </a:r>
          <a:r>
            <a:rPr lang="en-US" sz="1400" b="1" kern="1200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nicht</a:t>
          </a: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en-US" sz="1400" b="1" kern="1200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zur</a:t>
          </a: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en-US" sz="1400" b="1" kern="1200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Verfügung</a:t>
          </a: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 </a:t>
          </a:r>
          <a:r>
            <a:rPr lang="en-US" sz="1400" b="1" kern="1200" dirty="0" err="1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gestellt</a:t>
          </a:r>
          <a:endParaRPr lang="ru-RU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32149" y="0"/>
        <a:ext cx="3364487" cy="864298"/>
      </dsp:txXfrm>
    </dsp:sp>
    <dsp:sp modelId="{A341FD87-EDC7-4B58-B6BE-8AFF5AA1042B}">
      <dsp:nvSpPr>
        <dsp:cNvPr id="0" name=""/>
        <dsp:cNvSpPr/>
      </dsp:nvSpPr>
      <dsp:spPr>
        <a:xfrm>
          <a:off x="3957705" y="0"/>
          <a:ext cx="4688668" cy="864298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entury Gothic" pitchFamily="34" charset="0"/>
            </a:rPr>
            <a:t>400</a:t>
          </a:r>
          <a:r>
            <a:rPr lang="ru-RU" sz="1400" b="0" kern="1200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r>
            <a:rPr lang="de-DE" sz="1400" b="0" kern="1200" dirty="0" smtClean="0">
              <a:solidFill>
                <a:schemeClr val="tx1"/>
              </a:solidFill>
              <a:latin typeface="Century Gothic" pitchFamily="34" charset="0"/>
            </a:rPr>
            <a:t>Familien wurden mit Wohnungen versorgt</a:t>
          </a:r>
          <a:r>
            <a:rPr lang="ru-RU" sz="1400" b="0" kern="1200" dirty="0" smtClean="0">
              <a:latin typeface="Century Gothic" pitchFamily="34" charset="0"/>
            </a:rPr>
            <a:t>,</a:t>
          </a:r>
          <a:endParaRPr lang="ru-RU" sz="1400" b="0" kern="1200" dirty="0" smtClean="0">
            <a:latin typeface="Century Gothic" pitchFamily="34" charset="0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entury Gothic" pitchFamily="34" charset="0"/>
            </a:rPr>
            <a:t>4365</a:t>
          </a:r>
          <a:r>
            <a:rPr lang="ru-RU" sz="1400" b="0" kern="1200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r>
            <a:rPr lang="de-DE" sz="1400" b="0" kern="1200" dirty="0" smtClean="0">
              <a:solidFill>
                <a:schemeClr val="tx1"/>
              </a:solidFill>
              <a:latin typeface="Century Gothic" pitchFamily="34" charset="0"/>
            </a:rPr>
            <a:t>Grundstücke wurden zur Verfügung gestellt</a:t>
          </a:r>
          <a:endParaRPr lang="ru-RU" sz="14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4389854" y="0"/>
        <a:ext cx="3824370" cy="8642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F5A4-4E75-4792-8002-51DD7B97D39B}">
      <dsp:nvSpPr>
        <dsp:cNvPr id="0" name=""/>
        <dsp:cNvSpPr/>
      </dsp:nvSpPr>
      <dsp:spPr>
        <a:xfrm>
          <a:off x="0" y="0"/>
          <a:ext cx="4232585" cy="86409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1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Anfang der 2000er-Jahre </a:t>
          </a:r>
          <a:r>
            <a:rPr lang="de-DE" sz="1400" b="0" kern="12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rPr>
            <a:t>wurde eine Zeitkapsel zur Einrichtung der Moschee-Kathedrale gelegt</a:t>
          </a:r>
          <a:endParaRPr lang="ru-RU" b="0" kern="1200" dirty="0"/>
        </a:p>
      </dsp:txBody>
      <dsp:txXfrm>
        <a:off x="432047" y="0"/>
        <a:ext cx="3368491" cy="864094"/>
      </dsp:txXfrm>
    </dsp:sp>
    <dsp:sp modelId="{A341FD87-EDC7-4B58-B6BE-8AFF5AA1042B}">
      <dsp:nvSpPr>
        <dsp:cNvPr id="0" name=""/>
        <dsp:cNvSpPr/>
      </dsp:nvSpPr>
      <dsp:spPr>
        <a:xfrm>
          <a:off x="3935333" y="0"/>
          <a:ext cx="4711040" cy="864094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1" kern="1200" dirty="0" smtClean="0">
              <a:solidFill>
                <a:srgbClr val="C00000"/>
              </a:solidFill>
              <a:latin typeface="Century Gothic" pitchFamily="34" charset="0"/>
            </a:rPr>
            <a:t>2016 </a:t>
          </a:r>
          <a:r>
            <a:rPr lang="de-DE" sz="1400" b="0" kern="1200" dirty="0" smtClean="0">
              <a:latin typeface="Century Gothic" pitchFamily="34" charset="0"/>
            </a:rPr>
            <a:t>begann die Einrichtung der Moschee-Kathedrale in Simferopol (Inbetriebnahme für 2019 geplant)</a:t>
          </a:r>
          <a:endParaRPr lang="ru-RU" sz="1400" kern="1200" dirty="0">
            <a:latin typeface="Century Gothic" pitchFamily="34" charset="0"/>
          </a:endParaRPr>
        </a:p>
      </dsp:txBody>
      <dsp:txXfrm>
        <a:off x="4367380" y="0"/>
        <a:ext cx="3846946" cy="86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0.00626</cdr:y>
    </cdr:from>
    <cdr:to>
      <cdr:x>1</cdr:x>
      <cdr:y>0.10995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17652"/>
          <a:ext cx="4248472" cy="29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300" b="1" dirty="0" smtClean="0">
              <a:latin typeface="Century Gothic" pitchFamily="34" charset="0"/>
            </a:rPr>
            <a:t>Index der gewinnenden Industrie in % zum Vorjahr</a:t>
          </a:r>
          <a:endParaRPr lang="ru-RU" sz="1300" b="1" dirty="0">
            <a:latin typeface="Century Gothic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0.5725</cdr:x>
      <cdr:y>0.74013</cdr:y>
    </cdr:from>
    <cdr:to>
      <cdr:x>0.83038</cdr:x>
      <cdr:y>0.8099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40193" y="2291698"/>
          <a:ext cx="1054144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Century Gothic" pitchFamily="34" charset="0"/>
            </a:rPr>
            <a:t>-</a:t>
          </a:r>
          <a:r>
            <a:rPr lang="ru-RU" sz="1200" b="1" dirty="0" smtClean="0">
              <a:solidFill>
                <a:schemeClr val="accent3"/>
              </a:solidFill>
              <a:latin typeface="Century Gothic" pitchFamily="34" charset="0"/>
            </a:rPr>
            <a:t>3,32</a:t>
          </a:r>
          <a:r>
            <a:rPr lang="ru-RU" sz="1200" b="1" dirty="0" smtClean="0">
              <a:latin typeface="Century Gothic" pitchFamily="34" charset="0"/>
            </a:rPr>
            <a:t>%</a:t>
          </a:r>
          <a:endParaRPr lang="ru-RU" sz="1100" b="1" dirty="0">
            <a:latin typeface="Century Gothic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0.67218</cdr:x>
      <cdr:y>0.13636</cdr:y>
    </cdr:from>
    <cdr:to>
      <cdr:x>0.96296</cdr:x>
      <cdr:y>0.40909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613723" y="216024"/>
          <a:ext cx="1130693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rgbClr val="C00000"/>
              </a:solidFill>
              <a:latin typeface="Century Gothic" pitchFamily="34" charset="0"/>
            </a:rPr>
            <a:t>- 25</a:t>
          </a:r>
          <a:r>
            <a:rPr lang="en-US" sz="1200" b="1" dirty="0" smtClean="0">
              <a:solidFill>
                <a:srgbClr val="C00000"/>
              </a:solidFill>
              <a:latin typeface="Century Gothic" pitchFamily="34" charset="0"/>
            </a:rPr>
            <a:t>%</a:t>
          </a:r>
          <a:r>
            <a:rPr lang="ru-RU" sz="1200" b="1" dirty="0" smtClean="0">
              <a:solidFill>
                <a:srgbClr val="C00000"/>
              </a:solidFill>
              <a:latin typeface="Century Gothic" pitchFamily="34" charset="0"/>
            </a:rPr>
            <a:t>               </a:t>
          </a:r>
          <a:endParaRPr lang="ru-RU" sz="1200" b="1" dirty="0">
            <a:solidFill>
              <a:srgbClr val="C00000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0.76893</cdr:x>
      <cdr:y>0.31818</cdr:y>
    </cdr:from>
    <cdr:to>
      <cdr:x>0.80874</cdr:x>
      <cdr:y>0.38638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989913" y="504056"/>
          <a:ext cx="154811" cy="10804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endParaRPr lang="ru-RU">
            <a:solidFill>
              <a:srgbClr val="0099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0.74681</cdr:x>
      <cdr:y>0.1381</cdr:y>
    </cdr:from>
    <cdr:to>
      <cdr:x>1</cdr:x>
      <cdr:y>0.3381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903919" y="298334"/>
          <a:ext cx="984512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200" b="1" dirty="0">
              <a:solidFill>
                <a:srgbClr val="C00000"/>
              </a:solidFill>
              <a:latin typeface="Century Gothic" pitchFamily="34" charset="0"/>
            </a:rPr>
            <a:t>um das 1,6-Fache</a:t>
          </a:r>
          <a:endParaRPr lang="ru-RU" sz="1200" b="1" dirty="0">
            <a:solidFill>
              <a:srgbClr val="C00000"/>
            </a:solidFill>
            <a:latin typeface="Century Gothic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0.71352</cdr:x>
      <cdr:y>0.78378</cdr:y>
    </cdr:from>
    <cdr:to>
      <cdr:x>0.94822</cdr:x>
      <cdr:y>0.88775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3119419" y="2088222"/>
          <a:ext cx="102607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Century Gothic" pitchFamily="34" charset="0"/>
              <a:cs typeface="Calibri" pitchFamily="34" charset="0"/>
            </a:rPr>
            <a:t>2017 (1)</a:t>
          </a:r>
          <a:endParaRPr lang="ru-RU" sz="1200" b="1" dirty="0">
            <a:latin typeface="Century Gothic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0.71008</cdr:x>
      <cdr:y>0.57751</cdr:y>
    </cdr:from>
    <cdr:to>
      <cdr:x>0.94695</cdr:x>
      <cdr:y>0.68148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3104380" y="1538658"/>
          <a:ext cx="103556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Century Gothic" pitchFamily="34" charset="0"/>
              <a:cs typeface="Calibri" pitchFamily="34" charset="0"/>
            </a:rPr>
            <a:t>2018 (8)</a:t>
          </a:r>
          <a:endParaRPr lang="ru-RU" sz="1200" b="1" dirty="0">
            <a:latin typeface="Century Gothic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0.7122</cdr:x>
      <cdr:y>0.28233</cdr:y>
    </cdr:from>
    <cdr:to>
      <cdr:x>0.96939</cdr:x>
      <cdr:y>0.45561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3113648" y="752211"/>
          <a:ext cx="1124404" cy="461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Century Gothic" pitchFamily="34" charset="0"/>
              <a:cs typeface="Calibri" pitchFamily="34" charset="0"/>
            </a:rPr>
            <a:t>2019</a:t>
          </a:r>
          <a:endParaRPr lang="de-DE" sz="1200" b="1" dirty="0">
            <a:latin typeface="Century Gothic" pitchFamily="34" charset="0"/>
            <a:cs typeface="Calibri" pitchFamily="34" charset="0"/>
          </a:endParaRPr>
        </a:p>
        <a:p xmlns:a="http://schemas.openxmlformats.org/drawingml/2006/main">
          <a:pPr algn="l"/>
          <a:r>
            <a:rPr lang="ru-RU" sz="1200" b="1" dirty="0" smtClean="0">
              <a:latin typeface="Century Gothic" pitchFamily="34" charset="0"/>
              <a:cs typeface="Calibri" pitchFamily="34" charset="0"/>
            </a:rPr>
            <a:t> (4 </a:t>
          </a:r>
          <a:r>
            <a:rPr lang="en-US" sz="1200" b="1" dirty="0">
              <a:latin typeface="Century Gothic" pitchFamily="34" charset="0"/>
              <a:cs typeface="Calibri" pitchFamily="34" charset="0"/>
            </a:rPr>
            <a:t>S</a:t>
          </a:r>
          <a:r>
            <a:rPr lang="de-DE" sz="1200" b="1" dirty="0" err="1" smtClean="0">
              <a:latin typeface="Century Gothic" pitchFamily="34" charset="0"/>
              <a:cs typeface="Calibri" pitchFamily="34" charset="0"/>
            </a:rPr>
            <a:t>chulen</a:t>
          </a:r>
          <a:r>
            <a:rPr lang="ru-RU" sz="1200" b="1" dirty="0" smtClean="0">
              <a:latin typeface="Century Gothic" pitchFamily="34" charset="0"/>
              <a:cs typeface="Calibri" pitchFamily="34" charset="0"/>
            </a:rPr>
            <a:t>)</a:t>
          </a:r>
          <a:endParaRPr lang="ru-RU" sz="1200" b="1" dirty="0">
            <a:latin typeface="Century Gothic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0.54328</cdr:x>
      <cdr:y>0.19879</cdr:y>
    </cdr:from>
    <cdr:to>
      <cdr:x>0.75083</cdr:x>
      <cdr:y>0.31431</cdr:y>
    </cdr:to>
    <cdr:sp macro="" textlink="">
      <cdr:nvSpPr>
        <cdr:cNvPr id="5" name="TextBox 19"/>
        <cdr:cNvSpPr txBox="1"/>
      </cdr:nvSpPr>
      <cdr:spPr>
        <a:xfrm xmlns:a="http://schemas.openxmlformats.org/drawingml/2006/main">
          <a:off x="2375151" y="529635"/>
          <a:ext cx="9073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Century Gothic" pitchFamily="34" charset="0"/>
              <a:cs typeface="Calibri" pitchFamily="34" charset="0"/>
            </a:rPr>
            <a:t>7325</a:t>
          </a:r>
          <a:endParaRPr lang="ru-RU" sz="1400" b="1" dirty="0">
            <a:latin typeface="Century Gothic" pitchFamily="34" charset="0"/>
            <a:cs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0.58419</cdr:x>
      <cdr:y>0.23686</cdr:y>
    </cdr:from>
    <cdr:to>
      <cdr:x>0.9258</cdr:x>
      <cdr:y>0.49741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2286" y="720081"/>
          <a:ext cx="1656184" cy="7920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Century Gothic" pitchFamily="34" charset="0"/>
            </a:rPr>
            <a:t>100%</a:t>
          </a:r>
        </a:p>
        <a:p xmlns:a="http://schemas.openxmlformats.org/drawingml/2006/main">
          <a:pPr algn="ctr"/>
          <a:r>
            <a:rPr lang="ru-RU" sz="1400" b="1" dirty="0" smtClean="0">
              <a:latin typeface="Century Gothic" pitchFamily="34" charset="0"/>
            </a:rPr>
            <a:t>190 </a:t>
          </a:r>
          <a:r>
            <a:rPr lang="en-US" sz="1400" b="1" dirty="0" err="1" smtClean="0">
              <a:latin typeface="Century Gothic" pitchFamily="34" charset="0"/>
            </a:rPr>
            <a:t>besondere</a:t>
          </a:r>
          <a:r>
            <a:rPr lang="en-US" sz="1400" b="1" dirty="0" smtClean="0">
              <a:latin typeface="Century Gothic" pitchFamily="34" charset="0"/>
            </a:rPr>
            <a:t> </a:t>
          </a:r>
          <a:r>
            <a:rPr lang="en-US" sz="1400" b="1" dirty="0" err="1" smtClean="0">
              <a:latin typeface="Century Gothic" pitchFamily="34" charset="0"/>
            </a:rPr>
            <a:t>Schutzgebiete</a:t>
          </a:r>
          <a:endParaRPr lang="ru-RU" sz="1400" b="1" dirty="0">
            <a:latin typeface="Century Gothic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0.66972</cdr:x>
      <cdr:y>0.40266</cdr:y>
    </cdr:from>
    <cdr:to>
      <cdr:x>0.96788</cdr:x>
      <cdr:y>0.6684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6936" y="1224131"/>
          <a:ext cx="1445551" cy="80789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Century Gothic" pitchFamily="34" charset="0"/>
            </a:rPr>
            <a:t>19%</a:t>
          </a:r>
        </a:p>
        <a:p xmlns:a="http://schemas.openxmlformats.org/drawingml/2006/main">
          <a:pPr algn="ctr"/>
          <a:r>
            <a:rPr lang="ru-RU" sz="1400" b="1" dirty="0" smtClean="0">
              <a:latin typeface="Century Gothic" pitchFamily="34" charset="0"/>
            </a:rPr>
            <a:t>36</a:t>
          </a:r>
          <a:r>
            <a:rPr lang="en-US" sz="1400" b="1" dirty="0" smtClean="0">
              <a:latin typeface="Century Gothic" pitchFamily="34" charset="0"/>
            </a:rPr>
            <a:t> </a:t>
          </a:r>
          <a:r>
            <a:rPr lang="en-US" sz="1400" b="1" dirty="0" err="1" smtClean="0">
              <a:latin typeface="Century Gothic" pitchFamily="34" charset="0"/>
            </a:rPr>
            <a:t>besondere</a:t>
          </a:r>
          <a:r>
            <a:rPr lang="en-US" sz="1400" b="1" dirty="0" smtClean="0">
              <a:latin typeface="Century Gothic" pitchFamily="34" charset="0"/>
            </a:rPr>
            <a:t> </a:t>
          </a:r>
          <a:r>
            <a:rPr lang="en-US" sz="1400" b="1" dirty="0" err="1" smtClean="0">
              <a:latin typeface="Century Gothic" pitchFamily="34" charset="0"/>
            </a:rPr>
            <a:t>Schutzgebiete</a:t>
          </a:r>
          <a:endParaRPr lang="ru-RU" sz="1400" b="1" dirty="0">
            <a:latin typeface="Century Gothic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73EB4948-BE84-474B-99C5-CD5B5F568B07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59BEF990-698C-4A13-8372-9DF978A05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0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EF990-698C-4A13-8372-9DF978A0582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E3D8-6E4C-4E20-B408-DB7FE894E4D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06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4FC9B-306E-4BED-9C65-FECEB026202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04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723E1-0D6C-4324-A760-5579BA11BF2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6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CD124-BD1F-437C-939B-96C02D9E5F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7A7D-F30D-41C0-A5FC-E3E54BCDEE1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8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259"/>
            <a:ext cx="881081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89067" y="6532487"/>
            <a:ext cx="951892" cy="324000"/>
          </a:xfrm>
          <a:prstGeom prst="rect">
            <a:avLst/>
          </a:prstGeom>
          <a:solidFill>
            <a:srgbClr val="042E5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5122" name="Picture 2" descr="M:\_Обмен\Для управления анализа соц-эк развития\Рисунок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3"/>
          <a:stretch/>
        </p:blipFill>
        <p:spPr bwMode="auto">
          <a:xfrm>
            <a:off x="7812360" y="6093296"/>
            <a:ext cx="1222933" cy="7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07504" y="764907"/>
            <a:ext cx="892778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Номер слайда 2"/>
          <p:cNvSpPr txBox="1">
            <a:spLocks/>
          </p:cNvSpPr>
          <p:nvPr userDrawn="1"/>
        </p:nvSpPr>
        <p:spPr bwMode="auto">
          <a:xfrm>
            <a:off x="6876256" y="6481142"/>
            <a:ext cx="21602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A237AC6-D4F9-4971-A42B-A702E28E7492}" type="slidenum">
              <a:rPr lang="es-ES" sz="1600" b="1" smtClean="0">
                <a:solidFill>
                  <a:prstClr val="white"/>
                </a:solidFill>
                <a:latin typeface="Century Gothic" pitchFamily="34" charset="0"/>
                <a:cs typeface="Arial"/>
              </a:rPr>
              <a:pPr/>
              <a:t>‹#›</a:t>
            </a:fld>
            <a:endParaRPr lang="es-ES" sz="1600" b="1" dirty="0">
              <a:solidFill>
                <a:prstClr val="white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62880" y="148179"/>
            <a:ext cx="8229600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>
              <a:defRPr sz="3200" b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C0904-1EA2-4B40-ADB5-4058F11142B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88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E23D9-1636-49C8-9F1D-4DDF308B80A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80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83F81-D299-4017-B2D9-AA077CCBAD9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35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8CCA6-F724-4DAD-AF7B-6995EB78B8F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50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FE844-49CA-4CEC-992A-3B31B41346A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05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46FA6C-5B2E-449B-8CA6-39A226DFCC1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37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6.xml"/><Relationship Id="rId5" Type="http://schemas.openxmlformats.org/officeDocument/2006/relationships/image" Target="../media/image12.jpeg"/><Relationship Id="rId4" Type="http://schemas.openxmlformats.org/officeDocument/2006/relationships/chart" Target="../charts/char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9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820" y="6549452"/>
            <a:ext cx="6891076" cy="307777"/>
          </a:xfrm>
          <a:prstGeom prst="rect">
            <a:avLst/>
          </a:prstGeom>
          <a:solidFill>
            <a:srgbClr val="042E5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Wirtschaftsministerium der Republik Krim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6550223"/>
            <a:ext cx="2248036" cy="307777"/>
          </a:xfrm>
          <a:prstGeom prst="rect">
            <a:avLst/>
          </a:prstGeom>
          <a:solidFill>
            <a:srgbClr val="042E5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r>
              <a:rPr lang="fr-FR" sz="1400" dirty="0"/>
              <a:t>Juli 2017</a:t>
            </a:r>
            <a:endParaRPr lang="ru-RU" sz="1400" dirty="0"/>
          </a:p>
        </p:txBody>
      </p:sp>
      <p:pic>
        <p:nvPicPr>
          <p:cNvPr id="7" name="Picture 3" descr="M:\Отдел компьютерных систем\!Дизайн\Материалы\Герб Крымск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58" y="44624"/>
            <a:ext cx="50592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:\Отдел компьютерных систем\!Дизайн\Материалы\Герб Российс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480137" cy="5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zpub.ru/wp-content/uploads/2014/03/russia_with_crimea/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DEF5F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9280"/>
            <a:ext cx="756733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053" y="752117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b="1" kern="0" dirty="0">
                <a:solidFill>
                  <a:srgbClr val="04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Entwicklung der Republik Krim in der Russischen Föderation</a:t>
            </a:r>
            <a:endParaRPr lang="es-ES" sz="3600" b="1" kern="0" dirty="0">
              <a:solidFill>
                <a:srgbClr val="04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Arial"/>
            </a:endParaRPr>
          </a:p>
        </p:txBody>
      </p:sp>
      <p:pic>
        <p:nvPicPr>
          <p:cNvPr id="2052" name="Picture 4" descr="M:\_Обмен\Для управления анализа соц-эк развития\Рисунок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8" r="19374" b="6"/>
          <a:stretch/>
        </p:blipFill>
        <p:spPr bwMode="auto">
          <a:xfrm rot="2176547">
            <a:off x="168823" y="3199232"/>
            <a:ext cx="1673026" cy="11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92506985"/>
              </p:ext>
            </p:extLst>
          </p:nvPr>
        </p:nvGraphicFramePr>
        <p:xfrm>
          <a:off x="4603944" y="1112204"/>
          <a:ext cx="4049187" cy="210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83568" y="120778"/>
            <a:ext cx="7751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Wohnungs</a:t>
            </a:r>
            <a:r>
              <a:rPr lang="en-US" sz="28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und </a:t>
            </a:r>
            <a:r>
              <a:rPr lang="en-US" sz="2800" dirty="0" err="1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Kommunalwirtschaft</a:t>
            </a:r>
            <a:endParaRPr lang="ru-RU" sz="2800" dirty="0">
              <a:solidFill>
                <a:srgbClr val="1B587C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712" y="853851"/>
            <a:ext cx="42484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DE" sz="1300" b="1" dirty="0">
                <a:solidFill>
                  <a:prstClr val="black"/>
                </a:solidFill>
                <a:latin typeface="Century Gothic" pitchFamily="34" charset="0"/>
                <a:cs typeface="+mn-cs"/>
              </a:rPr>
              <a:t>Fläche der umgesiedelten Havarie-Wohnanlagen, Tsd. m²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07966353"/>
              </p:ext>
            </p:extLst>
          </p:nvPr>
        </p:nvGraphicFramePr>
        <p:xfrm>
          <a:off x="325961" y="1277324"/>
          <a:ext cx="4049187" cy="20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51493798"/>
              </p:ext>
            </p:extLst>
          </p:nvPr>
        </p:nvGraphicFramePr>
        <p:xfrm>
          <a:off x="173787" y="3429000"/>
          <a:ext cx="4398214" cy="372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03944" y="896368"/>
            <a:ext cx="42484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  <a:cs typeface="Arial"/>
              </a:rPr>
              <a:t>Капитальный ремонт многоквартирных</a:t>
            </a:r>
          </a:p>
          <a:p>
            <a:pPr algn="ctr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  <a:cs typeface="Arial"/>
              </a:rPr>
              <a:t> жилых домов, ед.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502" y="3501008"/>
            <a:ext cx="41094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solidFill>
                  <a:prstClr val="black"/>
                </a:solidFill>
                <a:latin typeface="Century Gothic" pitchFamily="34" charset="0"/>
                <a:cs typeface="Arial"/>
              </a:rPr>
              <a:t>Строительство, реконструкция и капремонт сетей водоснабжения и водоотведения, км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13075207"/>
              </p:ext>
            </p:extLst>
          </p:nvPr>
        </p:nvGraphicFramePr>
        <p:xfrm>
          <a:off x="4803229" y="3962625"/>
          <a:ext cx="4049187" cy="20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73439" y="3501008"/>
            <a:ext cx="41094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  <a:cs typeface="Arial"/>
              </a:rPr>
              <a:t>Капитальный ремонт общежитий, ед.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1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83568" y="120778"/>
            <a:ext cx="7751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Wohnungs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und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Kommunalwirtschaft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31550939"/>
              </p:ext>
            </p:extLst>
          </p:nvPr>
        </p:nvGraphicFramePr>
        <p:xfrm>
          <a:off x="4763870" y="977608"/>
          <a:ext cx="4049187" cy="259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16016" y="980728"/>
            <a:ext cx="4296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1" i="0" u="none" strike="noStrike" kern="1200" baseline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de-DE" b="1" dirty="0">
                <a:solidFill>
                  <a:prstClr val="black"/>
                </a:solidFill>
                <a:latin typeface="Century Gothic" pitchFamily="34" charset="0"/>
              </a:rPr>
              <a:t>Anteil verarbeiteter, unschädlicher Abfälle an der gesamten Abfallmenge</a:t>
            </a:r>
            <a:endParaRPr lang="ru-RU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713" y="1988840"/>
            <a:ext cx="42484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400" dirty="0" smtClean="0">
                <a:latin typeface="Century Gothic" pitchFamily="34" charset="0"/>
              </a:rPr>
              <a:t>      </a:t>
            </a:r>
            <a:r>
              <a:rPr lang="de-DE" sz="1400" b="1" u="sng" dirty="0">
                <a:latin typeface="Century Gothic" pitchFamily="34" charset="0"/>
              </a:rPr>
              <a:t>Phasen der Entwicklung des Systems zur Verarbeitung von festen Haushaltsabfällen: </a:t>
            </a:r>
            <a:endParaRPr lang="ru-RU" sz="600" b="1" u="sng" dirty="0" smtClean="0">
              <a:latin typeface="Century Gothic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400" b="1" dirty="0">
                <a:solidFill>
                  <a:srgbClr val="C00000"/>
                </a:solidFill>
                <a:latin typeface="Century Gothic" pitchFamily="34" charset="0"/>
              </a:rPr>
              <a:t>Phase 1: </a:t>
            </a:r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2017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latin typeface="Century Gothic" pitchFamily="34" charset="0"/>
              </a:rPr>
              <a:t>- </a:t>
            </a:r>
            <a:r>
              <a:rPr lang="de-DE" sz="1400" dirty="0">
                <a:latin typeface="Century Gothic" pitchFamily="34" charset="0"/>
              </a:rPr>
              <a:t>ein </a:t>
            </a:r>
            <a:r>
              <a:rPr lang="de-DE" sz="1400" b="1" dirty="0">
                <a:latin typeface="Century Gothic" pitchFamily="34" charset="0"/>
              </a:rPr>
              <a:t>Territorialer Plan zur Verarbeitung von Haushaltsabfällen</a:t>
            </a:r>
            <a:r>
              <a:rPr lang="de-DE" sz="1400" dirty="0">
                <a:latin typeface="Century Gothic" pitchFamily="34" charset="0"/>
              </a:rPr>
              <a:t> wurde entwickelt, darunter von </a:t>
            </a:r>
            <a:r>
              <a:rPr lang="de-DE" sz="1400" b="1" dirty="0">
                <a:latin typeface="Century Gothic" pitchFamily="34" charset="0"/>
              </a:rPr>
              <a:t>festen Abfällen</a:t>
            </a:r>
            <a:r>
              <a:rPr lang="ru-RU" sz="1400" dirty="0" smtClean="0">
                <a:latin typeface="Century Gothic" pitchFamily="34" charset="0"/>
              </a:rPr>
              <a:t>; 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latin typeface="Century Gothic" pitchFamily="34" charset="0"/>
              </a:rPr>
              <a:t>-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17 </a:t>
            </a:r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Mio. </a:t>
            </a:r>
            <a:r>
              <a:rPr lang="en-US" sz="1400" b="1" dirty="0" err="1" smtClean="0">
                <a:solidFill>
                  <a:srgbClr val="C00000"/>
                </a:solidFill>
                <a:latin typeface="Century Gothic" pitchFamily="34" charset="0"/>
              </a:rPr>
              <a:t>Rubel</a:t>
            </a:r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de-DE" sz="1400" b="1" dirty="0">
                <a:latin typeface="Century Gothic" pitchFamily="34" charset="0"/>
              </a:rPr>
              <a:t>17 Millionen Rubel </a:t>
            </a:r>
            <a:r>
              <a:rPr lang="de-DE" sz="1400" dirty="0">
                <a:latin typeface="Century Gothic" pitchFamily="34" charset="0"/>
              </a:rPr>
              <a:t>(außerbudgetäre Mittel) wurden für den Kauf bzw. Einsatz von Anlagen zur </a:t>
            </a:r>
            <a:r>
              <a:rPr lang="de-DE" sz="1400" b="1" dirty="0">
                <a:latin typeface="Century Gothic" pitchFamily="34" charset="0"/>
              </a:rPr>
              <a:t>Verarbeitung von Polymerabfällen</a:t>
            </a:r>
            <a:r>
              <a:rPr lang="de-DE" sz="1400" dirty="0">
                <a:latin typeface="Century Gothic" pitchFamily="34" charset="0"/>
              </a:rPr>
              <a:t> </a:t>
            </a:r>
            <a:r>
              <a:rPr lang="de-DE" sz="1400" dirty="0" smtClean="0">
                <a:latin typeface="Century Gothic" pitchFamily="34" charset="0"/>
              </a:rPr>
              <a:t>ausgegeben</a:t>
            </a:r>
            <a:r>
              <a:rPr lang="ru-RU" sz="1400" dirty="0" smtClean="0">
                <a:latin typeface="Century Gothic" pitchFamily="34" charset="0"/>
              </a:rPr>
              <a:t>; </a:t>
            </a: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latin typeface="Century Gothic" pitchFamily="34" charset="0"/>
              </a:rPr>
              <a:t>-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13,6 </a:t>
            </a:r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Mio. </a:t>
            </a:r>
            <a:r>
              <a:rPr lang="en-US" sz="1400" b="1" dirty="0" err="1" smtClean="0">
                <a:solidFill>
                  <a:srgbClr val="C00000"/>
                </a:solidFill>
                <a:latin typeface="Century Gothic" pitchFamily="34" charset="0"/>
              </a:rPr>
              <a:t>Rubel</a:t>
            </a:r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de-DE" sz="1400" dirty="0">
                <a:latin typeface="Century Gothic" pitchFamily="34" charset="0"/>
              </a:rPr>
              <a:t>wurden für Modernisierung des Systems zur </a:t>
            </a:r>
            <a:r>
              <a:rPr lang="de-DE" sz="1400" b="1" dirty="0">
                <a:latin typeface="Century Gothic" pitchFamily="34" charset="0"/>
              </a:rPr>
              <a:t>Verarbeitung von Bioabfällen </a:t>
            </a:r>
            <a:r>
              <a:rPr lang="de-DE" sz="1400" dirty="0">
                <a:latin typeface="Century Gothic" pitchFamily="34" charset="0"/>
              </a:rPr>
              <a:t>ausgegeben</a:t>
            </a:r>
            <a:r>
              <a:rPr lang="de-DE" sz="1400" dirty="0" smtClean="0">
                <a:latin typeface="Century Gothic" pitchFamily="34" charset="0"/>
              </a:rPr>
              <a:t>;</a:t>
            </a:r>
            <a:endParaRPr lang="ru-RU" sz="1000" dirty="0" smtClean="0">
              <a:latin typeface="Century Gothic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Phase 2: </a:t>
            </a:r>
            <a:r>
              <a:rPr lang="en-US" sz="1400" b="1" dirty="0" err="1" smtClean="0">
                <a:solidFill>
                  <a:srgbClr val="C00000"/>
                </a:solidFill>
                <a:latin typeface="Century Gothic" pitchFamily="34" charset="0"/>
              </a:rPr>
              <a:t>bis</a:t>
            </a:r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 2021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de-DE" sz="1400" dirty="0">
                <a:latin typeface="Century Gothic" pitchFamily="34" charset="0"/>
              </a:rPr>
              <a:t>ist die Errichtung geplant:</a:t>
            </a:r>
          </a:p>
          <a:p>
            <a:pPr algn="just">
              <a:spcAft>
                <a:spcPts val="300"/>
              </a:spcAft>
            </a:pPr>
            <a:r>
              <a:rPr lang="de-DE" sz="1400" dirty="0">
                <a:latin typeface="Century Gothic" pitchFamily="34" charset="0"/>
              </a:rPr>
              <a:t>- von </a:t>
            </a:r>
            <a:r>
              <a:rPr lang="de-DE" sz="1600" b="1" dirty="0">
                <a:solidFill>
                  <a:srgbClr val="FF0000"/>
                </a:solidFill>
                <a:latin typeface="Century Gothic" pitchFamily="34" charset="0"/>
              </a:rPr>
              <a:t>7</a:t>
            </a:r>
            <a:r>
              <a:rPr lang="de-DE" sz="1400" dirty="0">
                <a:latin typeface="Century Gothic" pitchFamily="34" charset="0"/>
              </a:rPr>
              <a:t> </a:t>
            </a:r>
            <a:r>
              <a:rPr lang="de-DE" sz="1400" b="1" dirty="0">
                <a:latin typeface="Century Gothic" pitchFamily="34" charset="0"/>
              </a:rPr>
              <a:t>automatisierten Komplexen zur Abfalltrennung</a:t>
            </a:r>
            <a:r>
              <a:rPr lang="de-DE" sz="1400" dirty="0">
                <a:latin typeface="Century Gothic" pitchFamily="34" charset="0"/>
              </a:rPr>
              <a:t>;</a:t>
            </a:r>
          </a:p>
          <a:p>
            <a:pPr algn="just">
              <a:spcAft>
                <a:spcPts val="300"/>
              </a:spcAft>
            </a:pPr>
            <a:r>
              <a:rPr lang="de-DE" sz="1400" dirty="0">
                <a:latin typeface="Century Gothic" pitchFamily="34" charset="0"/>
              </a:rPr>
              <a:t>- von </a:t>
            </a:r>
            <a:r>
              <a:rPr lang="de-DE" sz="1600" b="1" dirty="0">
                <a:solidFill>
                  <a:srgbClr val="FF0000"/>
                </a:solidFill>
                <a:latin typeface="Century Gothic" pitchFamily="34" charset="0"/>
              </a:rPr>
              <a:t>7 </a:t>
            </a:r>
            <a:r>
              <a:rPr lang="de-DE" sz="1400" b="1" dirty="0">
                <a:latin typeface="Century Gothic" pitchFamily="34" charset="0"/>
              </a:rPr>
              <a:t>Entsorgungskomplexen</a:t>
            </a:r>
            <a:r>
              <a:rPr lang="de-DE" sz="1400" dirty="0">
                <a:latin typeface="Century Gothic" pitchFamily="34" charset="0"/>
              </a:rPr>
              <a:t>;</a:t>
            </a:r>
          </a:p>
          <a:p>
            <a:pPr algn="just">
              <a:spcAft>
                <a:spcPts val="300"/>
              </a:spcAft>
            </a:pPr>
            <a:r>
              <a:rPr lang="de-DE" sz="1400" dirty="0">
                <a:latin typeface="Century Gothic" pitchFamily="34" charset="0"/>
              </a:rPr>
              <a:t>- von </a:t>
            </a:r>
            <a:r>
              <a:rPr lang="de-DE" sz="1600" b="1" dirty="0">
                <a:solidFill>
                  <a:srgbClr val="FF0000"/>
                </a:solidFill>
                <a:latin typeface="Century Gothic" pitchFamily="34" charset="0"/>
              </a:rPr>
              <a:t>5</a:t>
            </a:r>
            <a:r>
              <a:rPr lang="de-DE" sz="1400" dirty="0">
                <a:latin typeface="Century Gothic" pitchFamily="34" charset="0"/>
              </a:rPr>
              <a:t> </a:t>
            </a:r>
            <a:r>
              <a:rPr lang="de-DE" sz="1400" b="1" dirty="0">
                <a:latin typeface="Century Gothic" pitchFamily="34" charset="0"/>
              </a:rPr>
              <a:t>Zonen zur Entsorgung der Haushaltsabfälle.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721" y="1106160"/>
            <a:ext cx="4045263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173038" algn="just"/>
            <a:r>
              <a:rPr lang="de-DE" sz="1400" dirty="0" smtClean="0">
                <a:latin typeface="Century Gothic" pitchFamily="34" charset="0"/>
              </a:rPr>
              <a:t>Vor 2014 </a:t>
            </a:r>
            <a:r>
              <a:rPr lang="de-DE" sz="1400" dirty="0">
                <a:latin typeface="Century Gothic" pitchFamily="34" charset="0"/>
              </a:rPr>
              <a:t>gab es auf der Krim kein System zur Verarbeitung von festen Haushaltsabfällen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1584" y="3861048"/>
            <a:ext cx="424847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de-DE" sz="1400" b="1" u="sng" dirty="0">
                <a:latin typeface="Century Gothic" pitchFamily="34" charset="0"/>
              </a:rPr>
              <a:t>Nach der Umsetzung des Abfallverarbeitungsprogramms werden:</a:t>
            </a:r>
            <a:endParaRPr lang="ru-RU" sz="1400" b="1" u="sng" dirty="0" smtClean="0">
              <a:latin typeface="Century Gothic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latin typeface="Century Gothic" pitchFamily="34" charset="0"/>
              </a:rPr>
              <a:t>- </a:t>
            </a:r>
            <a:r>
              <a:rPr lang="de-DE" sz="1400" dirty="0">
                <a:latin typeface="Century Gothic" pitchFamily="34" charset="0"/>
              </a:rPr>
              <a:t>die Menge der Abfälle, die zu Entsorgungszonen transportiert werden müssen, </a:t>
            </a:r>
            <a:r>
              <a:rPr lang="de-DE" sz="1400" b="1" dirty="0">
                <a:solidFill>
                  <a:srgbClr val="C00000"/>
                </a:solidFill>
                <a:latin typeface="Century Gothic" pitchFamily="34" charset="0"/>
              </a:rPr>
              <a:t>ums 5-Fache reduziert</a:t>
            </a:r>
            <a:r>
              <a:rPr lang="de-DE" sz="1400" b="1" dirty="0" smtClean="0">
                <a:solidFill>
                  <a:srgbClr val="C00000"/>
                </a:solidFill>
                <a:latin typeface="Century Gothic" pitchFamily="34" charset="0"/>
              </a:rPr>
              <a:t>;</a:t>
            </a:r>
            <a:endParaRPr lang="ru-RU" sz="1400" dirty="0" smtClean="0">
              <a:latin typeface="Century Gothic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sz="1400" dirty="0" smtClean="0">
                <a:latin typeface="Century Gothic" pitchFamily="34" charset="0"/>
              </a:rPr>
              <a:t>- </a:t>
            </a:r>
            <a:r>
              <a:rPr lang="de-DE" sz="1400" dirty="0">
                <a:latin typeface="Century Gothic" pitchFamily="34" charset="0"/>
              </a:rPr>
              <a:t>mehr</a:t>
            </a:r>
            <a:r>
              <a:rPr lang="de-DE" sz="1400" b="1" dirty="0">
                <a:latin typeface="Century Gothic" pitchFamily="34" charset="0"/>
              </a:rPr>
              <a:t> </a:t>
            </a:r>
            <a:r>
              <a:rPr lang="de-DE" sz="1400" b="1" dirty="0">
                <a:solidFill>
                  <a:srgbClr val="C00000"/>
                </a:solidFill>
                <a:latin typeface="Century Gothic" pitchFamily="34" charset="0"/>
              </a:rPr>
              <a:t>als 50% der Abfälle</a:t>
            </a:r>
            <a:r>
              <a:rPr lang="de-DE" sz="1400" b="1" dirty="0">
                <a:latin typeface="Century Gothic" pitchFamily="34" charset="0"/>
              </a:rPr>
              <a:t> recycelt.</a:t>
            </a:r>
            <a:endParaRPr lang="ru-RU" sz="1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-33111"/>
            <a:ext cx="7751232" cy="83099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Staatliche Dienstleistungen und Unterstützung von </a:t>
            </a:r>
            <a:r>
              <a:rPr lang="de-DE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KMU</a:t>
            </a:r>
            <a:endPara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4049120"/>
              </p:ext>
            </p:extLst>
          </p:nvPr>
        </p:nvGraphicFramePr>
        <p:xfrm>
          <a:off x="4716016" y="3429000"/>
          <a:ext cx="42146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0152" y="4473837"/>
            <a:ext cx="168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 um </a:t>
            </a:r>
            <a:r>
              <a:rPr lang="en-US" sz="1600" b="1" dirty="0">
                <a:solidFill>
                  <a:srgbClr val="C00000"/>
                </a:solidFill>
                <a:latin typeface="Century Gothic" pitchFamily="34" charset="0"/>
              </a:rPr>
              <a:t>18,2%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20892928"/>
              </p:ext>
            </p:extLst>
          </p:nvPr>
        </p:nvGraphicFramePr>
        <p:xfrm>
          <a:off x="4860032" y="897197"/>
          <a:ext cx="4049187" cy="217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0112" y="1559104"/>
            <a:ext cx="168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 um das 17,4-fache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864295"/>
            <a:ext cx="41764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de-DE" sz="1300" b="1" dirty="0">
                <a:solidFill>
                  <a:prstClr val="black"/>
                </a:solidFill>
                <a:latin typeface="Century Gothic" pitchFamily="34" charset="0"/>
              </a:rPr>
              <a:t>Anteil der Bürger, die den Zugang zu staatlichen Dienstleistungen nach dem Ein-Schalter-Prinzip haben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67532672"/>
              </p:ext>
            </p:extLst>
          </p:nvPr>
        </p:nvGraphicFramePr>
        <p:xfrm>
          <a:off x="251520" y="1110517"/>
          <a:ext cx="4214664" cy="231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5883650"/>
              </p:ext>
            </p:extLst>
          </p:nvPr>
        </p:nvGraphicFramePr>
        <p:xfrm>
          <a:off x="-828600" y="3521064"/>
          <a:ext cx="7200800" cy="295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32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39708873"/>
              </p:ext>
            </p:extLst>
          </p:nvPr>
        </p:nvGraphicFramePr>
        <p:xfrm>
          <a:off x="234781" y="908923"/>
          <a:ext cx="4049187" cy="194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90000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Sozialwesen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558532"/>
            <a:ext cx="16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  <a:latin typeface="Century Gothic" pitchFamily="34" charset="0"/>
              </a:rPr>
              <a:t>Rückgang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 um das </a:t>
            </a:r>
            <a:r>
              <a:rPr lang="en-US" sz="2400" b="1" dirty="0">
                <a:solidFill>
                  <a:srgbClr val="C00000"/>
                </a:solidFill>
                <a:latin typeface="Century Gothic" pitchFamily="34" charset="0"/>
              </a:rPr>
              <a:t>4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-Fache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37279257"/>
              </p:ext>
            </p:extLst>
          </p:nvPr>
        </p:nvGraphicFramePr>
        <p:xfrm>
          <a:off x="4692270" y="897197"/>
          <a:ext cx="421466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19167110"/>
              </p:ext>
            </p:extLst>
          </p:nvPr>
        </p:nvGraphicFramePr>
        <p:xfrm>
          <a:off x="179512" y="3212976"/>
          <a:ext cx="42237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668350" y="3212956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1400" dirty="0" err="1" smtClean="0">
                <a:solidFill>
                  <a:prstClr val="black"/>
                </a:solidFill>
              </a:rPr>
              <a:t>Betreungseinrichtungen</a:t>
            </a:r>
            <a:endParaRPr lang="ru-RU" sz="1400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u="sng" dirty="0" smtClean="0">
                <a:solidFill>
                  <a:prstClr val="black"/>
                </a:solidFill>
              </a:rPr>
              <a:t>Vor</a:t>
            </a:r>
            <a:r>
              <a:rPr lang="ru-RU" sz="1400" u="sng" dirty="0" smtClean="0">
                <a:solidFill>
                  <a:prstClr val="black"/>
                </a:solidFill>
              </a:rPr>
              <a:t> 2014</a:t>
            </a:r>
            <a:endParaRPr lang="ru-RU" sz="1400" u="sng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400" b="0" dirty="0" err="1">
                <a:solidFill>
                  <a:prstClr val="black"/>
                </a:solidFill>
              </a:rPr>
              <a:t>sehr</a:t>
            </a:r>
            <a:r>
              <a:rPr lang="en-US" sz="1400" b="0" dirty="0">
                <a:solidFill>
                  <a:prstClr val="black"/>
                </a:solidFill>
              </a:rPr>
              <a:t> </a:t>
            </a:r>
            <a:r>
              <a:rPr lang="en-US" sz="1400" b="0" dirty="0" err="1">
                <a:solidFill>
                  <a:prstClr val="black"/>
                </a:solidFill>
              </a:rPr>
              <a:t>abgenutzt</a:t>
            </a:r>
            <a:r>
              <a:rPr lang="ru-RU" sz="140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de-DE" sz="1400" b="0" dirty="0">
                <a:solidFill>
                  <a:prstClr val="black"/>
                </a:solidFill>
              </a:rPr>
              <a:t>auf Behandlung in Internaten warteten </a:t>
            </a:r>
            <a:r>
              <a:rPr lang="de-DE" sz="1800" dirty="0">
                <a:solidFill>
                  <a:srgbClr val="226C9A"/>
                </a:solidFill>
              </a:rPr>
              <a:t>260</a:t>
            </a:r>
            <a:r>
              <a:rPr lang="de-DE" sz="1400" b="0" dirty="0">
                <a:solidFill>
                  <a:prstClr val="black"/>
                </a:solidFill>
              </a:rPr>
              <a:t> </a:t>
            </a:r>
            <a:r>
              <a:rPr lang="de-DE" sz="1400" b="0" dirty="0" smtClean="0">
                <a:solidFill>
                  <a:prstClr val="black"/>
                </a:solidFill>
              </a:rPr>
              <a:t>Personen</a:t>
            </a:r>
          </a:p>
          <a:p>
            <a:r>
              <a:rPr lang="fr-FR" sz="1400" u="sng" dirty="0"/>
              <a:t>Nach 2014</a:t>
            </a:r>
            <a:endParaRPr lang="ru-RU" sz="1400" dirty="0"/>
          </a:p>
          <a:p>
            <a:r>
              <a:rPr lang="de-DE" sz="1600" dirty="0">
                <a:solidFill>
                  <a:srgbClr val="C00000"/>
                </a:solidFill>
              </a:rPr>
              <a:t>3,8</a:t>
            </a:r>
            <a:r>
              <a:rPr lang="de-DE" sz="1400" b="0" dirty="0">
                <a:solidFill>
                  <a:prstClr val="black"/>
                </a:solidFill>
              </a:rPr>
              <a:t> Milliarden Rubel wurden ausgegeben für</a:t>
            </a:r>
            <a:r>
              <a:rPr lang="ru-RU" sz="1400" b="0" dirty="0" smtClean="0">
                <a:solidFill>
                  <a:prstClr val="black"/>
                </a:solidFill>
              </a:rPr>
              <a:t>: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de-DE" sz="1400" b="0" dirty="0">
                <a:solidFill>
                  <a:prstClr val="black"/>
                </a:solidFill>
              </a:rPr>
              <a:t>den Bau von </a:t>
            </a:r>
            <a:r>
              <a:rPr lang="de-DE" sz="1400" dirty="0">
                <a:solidFill>
                  <a:srgbClr val="C00000"/>
                </a:solidFill>
              </a:rPr>
              <a:t>3</a:t>
            </a:r>
            <a:r>
              <a:rPr lang="de-DE" sz="1400" b="0" dirty="0">
                <a:solidFill>
                  <a:prstClr val="black"/>
                </a:solidFill>
              </a:rPr>
              <a:t> Einrichtungen für </a:t>
            </a:r>
            <a:r>
              <a:rPr lang="de-DE" sz="1400" dirty="0">
                <a:solidFill>
                  <a:srgbClr val="C00000"/>
                </a:solidFill>
              </a:rPr>
              <a:t>750 Personen</a:t>
            </a:r>
            <a:r>
              <a:rPr lang="de-DE" sz="1400" b="0" dirty="0">
                <a:solidFill>
                  <a:prstClr val="black"/>
                </a:solidFill>
              </a:rPr>
              <a:t> (</a:t>
            </a:r>
            <a:r>
              <a:rPr lang="de-DE" sz="1400" dirty="0">
                <a:solidFill>
                  <a:prstClr val="black"/>
                </a:solidFill>
              </a:rPr>
              <a:t>2,1</a:t>
            </a:r>
            <a:r>
              <a:rPr lang="de-DE" sz="1400" b="0" dirty="0">
                <a:solidFill>
                  <a:prstClr val="black"/>
                </a:solidFill>
              </a:rPr>
              <a:t> Milliarden Rubel);</a:t>
            </a:r>
            <a:r>
              <a:rPr lang="ru-RU" sz="1400" b="0" dirty="0" smtClean="0">
                <a:solidFill>
                  <a:prstClr val="black"/>
                </a:solidFill>
              </a:rPr>
              <a:t> </a:t>
            </a:r>
            <a:endParaRPr lang="de-DE" sz="1400" b="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DE" sz="1400" b="0" dirty="0" smtClean="0">
                <a:solidFill>
                  <a:prstClr val="black"/>
                </a:solidFill>
              </a:rPr>
              <a:t>Grundsanierung </a:t>
            </a:r>
            <a:r>
              <a:rPr lang="de-DE" sz="1400" b="0" dirty="0">
                <a:solidFill>
                  <a:prstClr val="black"/>
                </a:solidFill>
              </a:rPr>
              <a:t>bzw. Umbau von bereits bestehenden Einrichtungen (</a:t>
            </a:r>
            <a:r>
              <a:rPr lang="de-DE" sz="1400" dirty="0">
                <a:solidFill>
                  <a:prstClr val="black"/>
                </a:solidFill>
              </a:rPr>
              <a:t>1,7</a:t>
            </a:r>
            <a:r>
              <a:rPr lang="de-DE" sz="1400" b="0" dirty="0">
                <a:solidFill>
                  <a:prstClr val="black"/>
                </a:solidFill>
              </a:rPr>
              <a:t> Milliarden Rubel).</a:t>
            </a:r>
            <a:endParaRPr lang="ru-RU" sz="1400" b="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2566" y="1558533"/>
            <a:ext cx="16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 um das </a:t>
            </a:r>
            <a:r>
              <a:rPr lang="en-US" sz="2400" b="1" dirty="0">
                <a:solidFill>
                  <a:srgbClr val="C00000"/>
                </a:solidFill>
                <a:latin typeface="Century Gothic" pitchFamily="34" charset="0"/>
              </a:rPr>
              <a:t>3,2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-Fache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32936" y="3789040"/>
            <a:ext cx="738664" cy="15917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>
                <a:solidFill>
                  <a:prstClr val="black"/>
                </a:solidFill>
                <a:latin typeface="Century Gothic" pitchFamily="34" charset="0"/>
                <a:cs typeface="Calibri" pitchFamily="34" charset="0"/>
              </a:rPr>
              <a:t>Teildeckung des Bedarfs an Auffahrtrampen</a:t>
            </a:r>
            <a:endParaRPr lang="ru-RU" sz="1200" dirty="0">
              <a:solidFill>
                <a:prstClr val="black"/>
              </a:solidFill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90000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Sozialwesen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3639446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Century Gothic" pitchFamily="34" charset="0"/>
                <a:cs typeface="Calibri" pitchFamily="34" charset="0"/>
              </a:rPr>
              <a:t>Zahl von Wohnräumen, die Waisenkindern zur Verfügung gestellt wurden</a:t>
            </a:r>
            <a:endParaRPr lang="ru-RU" sz="1400" b="1" dirty="0">
              <a:latin typeface="Century Gothic" pitchFamily="34" charset="0"/>
              <a:cs typeface="Calibri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898240477"/>
              </p:ext>
            </p:extLst>
          </p:nvPr>
        </p:nvGraphicFramePr>
        <p:xfrm>
          <a:off x="755576" y="4173996"/>
          <a:ext cx="3501317" cy="206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2" descr="M:\_Обмен\Для управления анализа соц-эк развития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476325"/>
            <a:ext cx="1131514" cy="6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196463110"/>
              </p:ext>
            </p:extLst>
          </p:nvPr>
        </p:nvGraphicFramePr>
        <p:xfrm>
          <a:off x="4716016" y="3639446"/>
          <a:ext cx="3096344" cy="275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-139443" y="4045438"/>
            <a:ext cx="1625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Century Gothic" pitchFamily="34" charset="0"/>
                <a:cs typeface="Calibri" pitchFamily="34" charset="0"/>
              </a:rPr>
              <a:t>Wohnheimzimmer</a:t>
            </a:r>
            <a:endParaRPr lang="ru-RU" sz="1100" b="1" dirty="0"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21" name="Picture 3" descr="M:\_Обмен\Для управления анализа соц-эк развития\krper_full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36" y="4477053"/>
            <a:ext cx="777811" cy="7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02039" y="4040086"/>
            <a:ext cx="1625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Century Gothic" pitchFamily="34" charset="0"/>
                <a:cs typeface="Calibri" pitchFamily="34" charset="0"/>
              </a:rPr>
              <a:t>Wohnungen</a:t>
            </a:r>
            <a:endParaRPr lang="ru-RU" sz="1100" b="1" dirty="0">
              <a:latin typeface="Century Gothic" pitchFamily="34" charset="0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6759662"/>
              </p:ext>
            </p:extLst>
          </p:nvPr>
        </p:nvGraphicFramePr>
        <p:xfrm>
          <a:off x="323528" y="734244"/>
          <a:ext cx="408768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7496953"/>
              </p:ext>
            </p:extLst>
          </p:nvPr>
        </p:nvGraphicFramePr>
        <p:xfrm>
          <a:off x="4562816" y="764704"/>
          <a:ext cx="4499992" cy="276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0" y="1356202"/>
            <a:ext cx="321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C00000"/>
                </a:solidFill>
                <a:latin typeface="Century Gothic" pitchFamily="34" charset="0"/>
              </a:rPr>
              <a:t>Wachstum um das </a:t>
            </a:r>
            <a:r>
              <a:rPr lang="de-DE" b="1" dirty="0" smtClean="0">
                <a:solidFill>
                  <a:srgbClr val="C00000"/>
                </a:solidFill>
                <a:latin typeface="Century Gothic" pitchFamily="34" charset="0"/>
              </a:rPr>
              <a:t>2,4</a:t>
            </a:r>
            <a:r>
              <a:rPr lang="de-DE" sz="1200" b="1" dirty="0" smtClean="0">
                <a:solidFill>
                  <a:srgbClr val="C00000"/>
                </a:solidFill>
                <a:latin typeface="Century Gothic" pitchFamily="34" charset="0"/>
              </a:rPr>
              <a:t>-Fache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64630342"/>
              </p:ext>
            </p:extLst>
          </p:nvPr>
        </p:nvGraphicFramePr>
        <p:xfrm>
          <a:off x="3995936" y="692696"/>
          <a:ext cx="2893010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Gesundheitswesen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852936"/>
            <a:ext cx="44707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dirty="0" smtClean="0">
                <a:latin typeface="Century Gothic" pitchFamily="34" charset="0"/>
              </a:rPr>
              <a:t>     </a:t>
            </a:r>
            <a:r>
              <a:rPr lang="en-US" sz="1400" b="1" u="sng" dirty="0" err="1">
                <a:latin typeface="Century Gothic" pitchFamily="34" charset="0"/>
              </a:rPr>
              <a:t>Saniert</a:t>
            </a:r>
            <a:r>
              <a:rPr lang="en-US" sz="1400" b="1" u="sng" dirty="0" smtClean="0">
                <a:latin typeface="Century Gothic" pitchFamily="34" charset="0"/>
              </a:rPr>
              <a:t>:</a:t>
            </a:r>
            <a:endParaRPr lang="ru-RU" sz="1400" b="1" u="sng" dirty="0" smtClean="0">
              <a:latin typeface="Century Gothic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ru-RU" sz="1600" b="1" dirty="0" smtClean="0">
                <a:latin typeface="Century Gothic" pitchFamily="34" charset="0"/>
              </a:rPr>
              <a:t> </a:t>
            </a:r>
            <a:r>
              <a:rPr lang="de-DE" sz="1400" b="1" dirty="0">
                <a:solidFill>
                  <a:srgbClr val="C00000"/>
                </a:solidFill>
                <a:latin typeface="Century Gothic" pitchFamily="34" charset="0"/>
              </a:rPr>
              <a:t>550 Objekte des Gesundheitswesens für 2,1 Milliarden Rubel</a:t>
            </a:r>
            <a:endParaRPr lang="ru-RU" sz="100" dirty="0" smtClean="0">
              <a:latin typeface="Century Gothic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err="1">
                <a:latin typeface="Century Gothic" pitchFamily="34" charset="0"/>
              </a:rPr>
              <a:t>Gebaut</a:t>
            </a:r>
            <a:r>
              <a:rPr lang="en-US" sz="1400" b="1" u="sng" dirty="0" smtClean="0">
                <a:latin typeface="Century Gothic" pitchFamily="34" charset="0"/>
              </a:rPr>
              <a:t>:</a:t>
            </a:r>
            <a:r>
              <a:rPr lang="ru-RU" sz="1400" u="sng" dirty="0" smtClean="0">
                <a:latin typeface="Century Gothic" pitchFamily="34" charset="0"/>
              </a:rPr>
              <a:t> </a:t>
            </a:r>
          </a:p>
          <a:p>
            <a:pPr marL="266700" indent="-2667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2</a:t>
            </a: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de-DE" sz="1200" dirty="0">
                <a:latin typeface="Century Gothic" pitchFamily="34" charset="0"/>
              </a:rPr>
              <a:t>Abteilungen für primäre kardiovaskuläre Behandlung</a:t>
            </a:r>
            <a:r>
              <a:rPr lang="ru-RU" sz="1200" dirty="0" smtClean="0">
                <a:latin typeface="Century Gothic" pitchFamily="34" charset="0"/>
              </a:rPr>
              <a:t>;</a:t>
            </a:r>
          </a:p>
          <a:p>
            <a:pPr marL="179388" indent="-179388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1</a:t>
            </a:r>
            <a:r>
              <a:rPr lang="ru-RU" sz="1200" b="1" dirty="0" smtClean="0">
                <a:latin typeface="Century Gothic" pitchFamily="34" charset="0"/>
              </a:rPr>
              <a:t>  </a:t>
            </a:r>
            <a:r>
              <a:rPr lang="de-DE" sz="1200" dirty="0">
                <a:latin typeface="Century Gothic" pitchFamily="34" charset="0"/>
              </a:rPr>
              <a:t>Republikanisches Zentrum für kardiovaskuläre Behandlung</a:t>
            </a:r>
            <a:r>
              <a:rPr lang="ru-RU" sz="1200" dirty="0" smtClean="0">
                <a:latin typeface="Century Gothic" pitchFamily="34" charset="0"/>
              </a:rPr>
              <a:t>;</a:t>
            </a:r>
          </a:p>
          <a:p>
            <a:pPr marL="179388" indent="-1793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1200" dirty="0" err="1">
                <a:latin typeface="Century Gothic" pitchFamily="34" charset="0"/>
              </a:rPr>
              <a:t>Republikanisches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1200" dirty="0" err="1">
                <a:latin typeface="Century Gothic" pitchFamily="34" charset="0"/>
              </a:rPr>
              <a:t>medizinisches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1200" dirty="0" err="1">
                <a:latin typeface="Century Gothic" pitchFamily="34" charset="0"/>
              </a:rPr>
              <a:t>Mehrzweck-Zentrum</a:t>
            </a:r>
            <a:r>
              <a:rPr lang="en-US" sz="1200" dirty="0">
                <a:latin typeface="Century Gothic" pitchFamily="34" charset="0"/>
              </a:rPr>
              <a:t> (</a:t>
            </a:r>
            <a:r>
              <a:rPr lang="en-US" sz="1200" dirty="0" err="1">
                <a:latin typeface="Century Gothic" pitchFamily="34" charset="0"/>
              </a:rPr>
              <a:t>Jalta</a:t>
            </a:r>
            <a:r>
              <a:rPr lang="ru-RU" sz="1200" dirty="0" smtClean="0">
                <a:latin typeface="Century Gothic" pitchFamily="34" charset="0"/>
              </a:rPr>
              <a:t>); </a:t>
            </a:r>
            <a:r>
              <a:rPr lang="ru-RU" sz="1200" b="1" dirty="0" smtClean="0">
                <a:latin typeface="Century Gothic" pitchFamily="34" charset="0"/>
              </a:rPr>
              <a:t> </a:t>
            </a:r>
          </a:p>
          <a:p>
            <a:pPr marL="179388" indent="-179388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1</a:t>
            </a:r>
            <a:r>
              <a:rPr lang="ru-RU" sz="1200" b="1" dirty="0" smtClean="0">
                <a:latin typeface="Century Gothic" pitchFamily="34" charset="0"/>
              </a:rPr>
              <a:t>  </a:t>
            </a:r>
            <a:r>
              <a:rPr lang="de-DE" sz="1200" dirty="0">
                <a:latin typeface="Century Gothic" pitchFamily="34" charset="0"/>
              </a:rPr>
              <a:t>Zentrum für Behandlung von Unfallopfern</a:t>
            </a:r>
            <a:r>
              <a:rPr lang="ru-RU" sz="1200" dirty="0" smtClean="0">
                <a:latin typeface="Century Gothic" pitchFamily="34" charset="0"/>
              </a:rPr>
              <a:t> ;</a:t>
            </a:r>
          </a:p>
          <a:p>
            <a:pPr marL="179388" indent="-1793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6</a:t>
            </a:r>
            <a:r>
              <a:rPr lang="ru-RU" sz="1200" b="1" dirty="0">
                <a:latin typeface="Century Gothic" pitchFamily="34" charset="0"/>
              </a:rPr>
              <a:t> </a:t>
            </a:r>
            <a:r>
              <a:rPr lang="de-DE" sz="1200" dirty="0">
                <a:latin typeface="Century Gothic" pitchFamily="34" charset="0"/>
              </a:rPr>
              <a:t>Zentren für Neurotraumatologie 2. Ebene</a:t>
            </a:r>
            <a:r>
              <a:rPr lang="ru-RU" sz="1200" dirty="0" smtClean="0">
                <a:latin typeface="Century Gothic" pitchFamily="34" charset="0"/>
              </a:rPr>
              <a:t>;</a:t>
            </a:r>
          </a:p>
          <a:p>
            <a:pPr marL="18000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ru-RU" sz="600" dirty="0" smtClean="0">
              <a:latin typeface="Century Gothic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latin typeface="Century Gothic" pitchFamily="34" charset="0"/>
              </a:rPr>
              <a:t>       </a:t>
            </a:r>
            <a:r>
              <a:rPr lang="de-DE" sz="1400" b="1" u="sng" dirty="0" smtClean="0">
                <a:latin typeface="Century Gothic" pitchFamily="34" charset="0"/>
              </a:rPr>
              <a:t>Einrichtung</a:t>
            </a:r>
            <a:r>
              <a:rPr lang="en-US" sz="1400" b="1" u="sng" dirty="0" smtClean="0">
                <a:latin typeface="Century Gothic" pitchFamily="34" charset="0"/>
              </a:rPr>
              <a:t> </a:t>
            </a:r>
            <a:r>
              <a:rPr lang="en-US" sz="1400" b="1" u="sng" dirty="0" err="1">
                <a:latin typeface="Century Gothic" pitchFamily="34" charset="0"/>
              </a:rPr>
              <a:t>bis</a:t>
            </a:r>
            <a:r>
              <a:rPr lang="en-US" sz="1400" b="1" u="sng" dirty="0">
                <a:latin typeface="Century Gothic" pitchFamily="34" charset="0"/>
              </a:rPr>
              <a:t> </a:t>
            </a:r>
            <a:r>
              <a:rPr lang="en-US" sz="1400" b="1" u="sng" dirty="0" err="1">
                <a:latin typeface="Century Gothic" pitchFamily="34" charset="0"/>
              </a:rPr>
              <a:t>Ende</a:t>
            </a:r>
            <a:r>
              <a:rPr lang="en-US" sz="1400" b="1" u="sng" dirty="0">
                <a:latin typeface="Century Gothic" pitchFamily="34" charset="0"/>
              </a:rPr>
              <a:t> 2018</a:t>
            </a:r>
            <a:r>
              <a:rPr lang="en-US" sz="1400" b="1" u="sng" dirty="0" smtClean="0">
                <a:latin typeface="Century Gothic" pitchFamily="34" charset="0"/>
              </a:rPr>
              <a:t>:</a:t>
            </a:r>
            <a:r>
              <a:rPr lang="ru-RU" sz="1400" b="1" u="sng" dirty="0" smtClean="0">
                <a:latin typeface="Century Gothic" pitchFamily="34" charset="0"/>
              </a:rPr>
              <a:t> </a:t>
            </a:r>
          </a:p>
          <a:p>
            <a:pPr marL="179388" indent="-179388">
              <a:spcBef>
                <a:spcPts val="0"/>
              </a:spcBef>
              <a:buFont typeface="Wingdings" pitchFamily="2" charset="2"/>
              <a:buChar char="q"/>
            </a:pPr>
            <a:r>
              <a:rPr lang="de-DE" sz="1200" b="1" dirty="0">
                <a:solidFill>
                  <a:srgbClr val="C00000"/>
                </a:solidFill>
                <a:latin typeface="Century Gothic" pitchFamily="34" charset="0"/>
              </a:rPr>
              <a:t>22 </a:t>
            </a:r>
            <a:r>
              <a:rPr lang="de-DE" sz="1200" dirty="0">
                <a:latin typeface="Century Gothic" pitchFamily="34" charset="0"/>
              </a:rPr>
              <a:t>Zentren für Geburtshilfe und </a:t>
            </a:r>
            <a:r>
              <a:rPr lang="de-DE" sz="1200" b="1" dirty="0">
                <a:solidFill>
                  <a:srgbClr val="C00000"/>
                </a:solidFill>
                <a:latin typeface="Century Gothic" pitchFamily="34" charset="0"/>
              </a:rPr>
              <a:t>19 </a:t>
            </a:r>
            <a:r>
              <a:rPr lang="de-DE" sz="1200" dirty="0">
                <a:latin typeface="Century Gothic" pitchFamily="34" charset="0"/>
              </a:rPr>
              <a:t>Ambulanzen</a:t>
            </a:r>
            <a:r>
              <a:rPr lang="ru-RU" sz="1200" dirty="0" smtClean="0">
                <a:latin typeface="Century Gothic" pitchFamily="34" charset="0"/>
              </a:rPr>
              <a:t>; </a:t>
            </a:r>
          </a:p>
          <a:p>
            <a:pPr marL="179388" indent="-179388">
              <a:spcBef>
                <a:spcPts val="600"/>
              </a:spcBef>
              <a:buFont typeface="Wingdings" pitchFamily="2" charset="2"/>
              <a:buChar char="q"/>
            </a:pPr>
            <a:r>
              <a:rPr lang="de-DE" sz="1200" b="1" dirty="0">
                <a:solidFill>
                  <a:srgbClr val="C00000"/>
                </a:solidFill>
                <a:latin typeface="Century Gothic" pitchFamily="34" charset="0"/>
              </a:rPr>
              <a:t>1 </a:t>
            </a:r>
            <a:r>
              <a:rPr lang="de-DE" sz="1200" b="1" dirty="0">
                <a:latin typeface="Century Gothic" pitchFamily="34" charset="0"/>
              </a:rPr>
              <a:t>Republikanisches medizinisches Mehrzweck-Zentrum </a:t>
            </a:r>
            <a:r>
              <a:rPr lang="de-DE" sz="1200" dirty="0">
                <a:latin typeface="Century Gothic" pitchFamily="34" charset="0"/>
              </a:rPr>
              <a:t>(Simferopol).</a:t>
            </a:r>
            <a:endParaRPr lang="ru-RU" sz="1400" dirty="0" smtClean="0">
              <a:latin typeface="Century Gothic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5363190"/>
              </p:ext>
            </p:extLst>
          </p:nvPr>
        </p:nvGraphicFramePr>
        <p:xfrm>
          <a:off x="395536" y="830325"/>
          <a:ext cx="374441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44498991"/>
              </p:ext>
            </p:extLst>
          </p:nvPr>
        </p:nvGraphicFramePr>
        <p:xfrm>
          <a:off x="374101" y="2708920"/>
          <a:ext cx="388843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47307248"/>
              </p:ext>
            </p:extLst>
          </p:nvPr>
        </p:nvGraphicFramePr>
        <p:xfrm>
          <a:off x="251520" y="4282793"/>
          <a:ext cx="388843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36936" y="13407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 um das 2,4-Fache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453873" y="5013175"/>
            <a:ext cx="154811" cy="10804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srgbClr val="0099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836712"/>
            <a:ext cx="2376264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400" b="1" u="sng" dirty="0" err="1">
                <a:solidFill>
                  <a:prstClr val="black"/>
                </a:solidFill>
                <a:latin typeface="Century Gothic" pitchFamily="34" charset="0"/>
              </a:rPr>
              <a:t>Angeschaffen</a:t>
            </a:r>
            <a:r>
              <a:rPr lang="en-US" sz="1400" b="1" u="sng" dirty="0" smtClean="0">
                <a:solidFill>
                  <a:prstClr val="black"/>
                </a:solidFill>
                <a:latin typeface="Century Gothic" pitchFamily="34" charset="0"/>
              </a:rPr>
              <a:t>:</a:t>
            </a:r>
            <a:endParaRPr lang="ru-RU" sz="1400" b="1" u="sng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174625" lvl="0" indent="-1746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de-DE" sz="1200" b="1" dirty="0">
                <a:solidFill>
                  <a:prstClr val="black"/>
                </a:solidFill>
                <a:latin typeface="Century Gothic" pitchFamily="34" charset="0"/>
              </a:rPr>
              <a:t>2014-2016, </a:t>
            </a:r>
            <a:r>
              <a:rPr lang="de-DE" sz="1200" b="1" dirty="0">
                <a:solidFill>
                  <a:srgbClr val="C00000"/>
                </a:solidFill>
                <a:latin typeface="Century Gothic" pitchFamily="34" charset="0"/>
              </a:rPr>
              <a:t>5.820 Einheiten </a:t>
            </a:r>
            <a:r>
              <a:rPr lang="de-DE" sz="1200" dirty="0">
                <a:solidFill>
                  <a:prstClr val="black"/>
                </a:solidFill>
                <a:latin typeface="Century Gothic" pitchFamily="34" charset="0"/>
              </a:rPr>
              <a:t>medizinischer Ausrüstung für </a:t>
            </a:r>
            <a:r>
              <a:rPr lang="de-DE" sz="1200" b="1" dirty="0">
                <a:solidFill>
                  <a:srgbClr val="C00000"/>
                </a:solidFill>
                <a:latin typeface="Century Gothic" pitchFamily="34" charset="0"/>
              </a:rPr>
              <a:t>3,7 Milliarden Rubel</a:t>
            </a:r>
            <a:r>
              <a:rPr lang="de-DE" sz="1200" b="1" dirty="0" smtClean="0">
                <a:solidFill>
                  <a:prstClr val="black"/>
                </a:solidFill>
                <a:latin typeface="Century Gothic" pitchFamily="34" charset="0"/>
              </a:rPr>
              <a:t>,</a:t>
            </a:r>
          </a:p>
          <a:p>
            <a:pPr marL="174625" lvl="0" indent="-1746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de-DE" sz="1200" b="1" dirty="0">
                <a:solidFill>
                  <a:prstClr val="black"/>
                </a:solidFill>
                <a:latin typeface="Century Gothic" pitchFamily="34" charset="0"/>
              </a:rPr>
              <a:t>2017, </a:t>
            </a:r>
            <a:r>
              <a:rPr lang="de-DE" sz="1200" b="1" dirty="0">
                <a:solidFill>
                  <a:srgbClr val="C00000"/>
                </a:solidFill>
                <a:latin typeface="Century Gothic" pitchFamily="34" charset="0"/>
              </a:rPr>
              <a:t>168 Einheiten</a:t>
            </a:r>
            <a:r>
              <a:rPr lang="de-DE" sz="120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Century Gothic" pitchFamily="34" charset="0"/>
              </a:rPr>
              <a:t>medizinischer Ausrüstung für </a:t>
            </a:r>
            <a:r>
              <a:rPr lang="de-DE" sz="1200" b="1" dirty="0">
                <a:solidFill>
                  <a:srgbClr val="C00000"/>
                </a:solidFill>
                <a:latin typeface="Century Gothic" pitchFamily="34" charset="0"/>
              </a:rPr>
              <a:t>351 Millionen Rubel </a:t>
            </a:r>
            <a:r>
              <a:rPr lang="de-DE" sz="1200" dirty="0">
                <a:solidFill>
                  <a:prstClr val="black"/>
                </a:solidFill>
                <a:latin typeface="Century Gothic" pitchFamily="34" charset="0"/>
              </a:rPr>
              <a:t>(Plan)</a:t>
            </a:r>
            <a:endParaRPr lang="ru-RU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787414"/>
              </p:ext>
            </p:extLst>
          </p:nvPr>
        </p:nvGraphicFramePr>
        <p:xfrm>
          <a:off x="4782912" y="3501008"/>
          <a:ext cx="437187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Bildungswesen</a:t>
            </a:r>
            <a:endParaRPr lang="ru-RU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36712"/>
            <a:ext cx="346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prstClr val="black"/>
                </a:solidFill>
                <a:latin typeface="Century Gothic" pitchFamily="34" charset="0"/>
                <a:cs typeface="Calibri" pitchFamily="34" charset="0"/>
              </a:rPr>
              <a:t>Anteil von allgemeinbildenden Schulen mit Möglichkeiten für inklusive Bildung, </a:t>
            </a:r>
            <a:r>
              <a:rPr lang="de-DE" sz="1200" b="1" dirty="0" smtClean="0">
                <a:solidFill>
                  <a:prstClr val="black"/>
                </a:solidFill>
                <a:latin typeface="Century Gothic" pitchFamily="34" charset="0"/>
                <a:cs typeface="Calibri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itchFamily="34" charset="0"/>
                <a:cs typeface="Calibri" pitchFamily="34" charset="0"/>
              </a:rPr>
              <a:t>.</a:t>
            </a:r>
            <a:endParaRPr lang="ru-RU" sz="1200" b="1" dirty="0">
              <a:solidFill>
                <a:prstClr val="black"/>
              </a:solidFill>
              <a:latin typeface="Century Gothic" pitchFamily="34" charset="0"/>
              <a:cs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65279658"/>
              </p:ext>
            </p:extLst>
          </p:nvPr>
        </p:nvGraphicFramePr>
        <p:xfrm>
          <a:off x="269695" y="1196752"/>
          <a:ext cx="351021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840558" y="4365104"/>
            <a:ext cx="16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b="1" dirty="0" smtClean="0">
                <a:solidFill>
                  <a:srgbClr val="C00000"/>
                </a:solidFill>
                <a:latin typeface="Century Gothic" pitchFamily="34" charset="0"/>
              </a:rPr>
              <a:t> um</a:t>
            </a:r>
            <a:endParaRPr lang="ru-RU" sz="12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5,6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en-US" sz="1600" b="1" dirty="0" err="1" smtClean="0">
                <a:solidFill>
                  <a:srgbClr val="C00000"/>
                </a:solidFill>
                <a:latin typeface="Century Gothic" pitchFamily="34" charset="0"/>
              </a:rPr>
              <a:t>Fache</a:t>
            </a:r>
            <a:endParaRPr lang="ru-RU" sz="1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2969" y="800136"/>
            <a:ext cx="48339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200" b="1" dirty="0">
                <a:solidFill>
                  <a:prstClr val="black"/>
                </a:solidFill>
                <a:latin typeface="Century Gothic" pitchFamily="34" charset="0"/>
                <a:cs typeface="Calibri" pitchFamily="34" charset="0"/>
              </a:rPr>
              <a:t>Versorgung der Kinder mit Kindergärten (pro 1000 Kinder im Alter von 1 bis 6 Jahren)</a:t>
            </a:r>
            <a:endParaRPr lang="ru-RU" sz="1200" b="1" dirty="0">
              <a:solidFill>
                <a:prstClr val="black"/>
              </a:solidFill>
              <a:latin typeface="Century Gothic" pitchFamily="34" charset="0"/>
              <a:cs typeface="Calibri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24521189"/>
              </p:ext>
            </p:extLst>
          </p:nvPr>
        </p:nvGraphicFramePr>
        <p:xfrm>
          <a:off x="3644314" y="1379667"/>
          <a:ext cx="4392488" cy="223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704856" y="1440412"/>
            <a:ext cx="14756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C00000"/>
                </a:solidFill>
                <a:latin typeface="Century Gothic" pitchFamily="34" charset="0"/>
              </a:rPr>
              <a:t>Versorgungsgrad</a:t>
            </a:r>
            <a:r>
              <a:rPr lang="ru-RU" sz="105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050" b="1" dirty="0" err="1" smtClean="0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050" b="1" dirty="0" smtClean="0">
                <a:solidFill>
                  <a:srgbClr val="C00000"/>
                </a:solidFill>
                <a:latin typeface="Century Gothic" pitchFamily="34" charset="0"/>
              </a:rPr>
              <a:t> um das</a:t>
            </a:r>
            <a:r>
              <a:rPr lang="ru-RU" sz="1050" b="1" dirty="0" smtClean="0">
                <a:solidFill>
                  <a:srgbClr val="C00000"/>
                </a:solidFill>
                <a:latin typeface="Century Gothic" pitchFamily="34" charset="0"/>
              </a:rPr>
              <a:t> 1,5</a:t>
            </a:r>
            <a:r>
              <a:rPr lang="en-US" sz="1050" b="1" dirty="0" smtClean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en-US" sz="1050" b="1" dirty="0" err="1" smtClean="0">
                <a:solidFill>
                  <a:srgbClr val="C00000"/>
                </a:solidFill>
                <a:latin typeface="Century Gothic" pitchFamily="34" charset="0"/>
              </a:rPr>
              <a:t>Fache</a:t>
            </a:r>
            <a:endParaRPr lang="ru-RU" sz="105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2360" y="2003061"/>
            <a:ext cx="120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>
                <a:solidFill>
                  <a:srgbClr val="C00000"/>
                </a:solidFill>
                <a:latin typeface="Century Gothic" pitchFamily="34" charset="0"/>
              </a:rPr>
              <a:t>Plätze, Wachstum um das 1,7-Fache</a:t>
            </a:r>
            <a:endParaRPr lang="ru-RU" sz="105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875450678"/>
              </p:ext>
            </p:extLst>
          </p:nvPr>
        </p:nvGraphicFramePr>
        <p:xfrm>
          <a:off x="2697398" y="3501008"/>
          <a:ext cx="2378658" cy="269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397876237"/>
              </p:ext>
            </p:extLst>
          </p:nvPr>
        </p:nvGraphicFramePr>
        <p:xfrm>
          <a:off x="179512" y="3429000"/>
          <a:ext cx="2378658" cy="286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8913" y="4068361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b="1" dirty="0" smtClean="0">
                <a:solidFill>
                  <a:srgbClr val="C00000"/>
                </a:solidFill>
                <a:latin typeface="Century Gothic" pitchFamily="34" charset="0"/>
              </a:rPr>
              <a:t> um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5,6%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401725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 um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21,1%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81565923"/>
              </p:ext>
            </p:extLst>
          </p:nvPr>
        </p:nvGraphicFramePr>
        <p:xfrm>
          <a:off x="4476018" y="3573016"/>
          <a:ext cx="4848200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89635022"/>
              </p:ext>
            </p:extLst>
          </p:nvPr>
        </p:nvGraphicFramePr>
        <p:xfrm>
          <a:off x="251520" y="820733"/>
          <a:ext cx="4207053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90000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Umweltschutz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1520" y="3860845"/>
            <a:ext cx="8712968" cy="36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400" dirty="0">
                <a:solidFill>
                  <a:prstClr val="black"/>
                </a:solidFill>
              </a:rPr>
              <a:t>Anteil von Naturschutzgebieten regionaler Bedeutung mit festgelegten Grenzen, %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M:\_Обмен\Для управления анализа соц-эк развития\стрелка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6454"/>
            <a:ext cx="963690" cy="7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3768" y="1598052"/>
            <a:ext cx="168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  <a:latin typeface="Century Gothic" pitchFamily="34" charset="0"/>
              </a:rPr>
              <a:t>Rückgang</a:t>
            </a:r>
            <a:r>
              <a:rPr lang="en-US" sz="1400" b="1" dirty="0">
                <a:solidFill>
                  <a:srgbClr val="C00000"/>
                </a:solidFill>
                <a:latin typeface="Century Gothic" pitchFamily="34" charset="0"/>
              </a:rPr>
              <a:t> um das 7,1-Fache</a:t>
            </a:r>
            <a:endParaRPr lang="ru-RU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39419363"/>
              </p:ext>
            </p:extLst>
          </p:nvPr>
        </p:nvGraphicFramePr>
        <p:xfrm>
          <a:off x="239552" y="3573016"/>
          <a:ext cx="4848200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32040" y="1330310"/>
            <a:ext cx="3672408" cy="175432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Century Gothic" pitchFamily="34" charset="0"/>
              </a:rPr>
              <a:t>Das städtische Kanalisations- bzw. Reinigungssystem Simferopols wurde </a:t>
            </a:r>
            <a:r>
              <a:rPr lang="de-DE" dirty="0" smtClean="0">
                <a:latin typeface="Century Gothic" pitchFamily="34" charset="0"/>
              </a:rPr>
              <a:t>vom staatlichen Einheitsunternehmen </a:t>
            </a:r>
            <a:r>
              <a:rPr lang="de-DE" dirty="0" err="1" smtClean="0">
                <a:latin typeface="Century Gothic" pitchFamily="34" charset="0"/>
              </a:rPr>
              <a:t>Woda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 err="1" smtClean="0">
                <a:latin typeface="Century Gothic" pitchFamily="34" charset="0"/>
              </a:rPr>
              <a:t>Kryma</a:t>
            </a:r>
            <a:r>
              <a:rPr lang="de-DE" dirty="0" smtClean="0">
                <a:latin typeface="Century Gothic" pitchFamily="34" charset="0"/>
              </a:rPr>
              <a:t> </a:t>
            </a:r>
            <a:r>
              <a:rPr lang="de-DE" dirty="0">
                <a:latin typeface="Century Gothic" pitchFamily="34" charset="0"/>
              </a:rPr>
              <a:t>umgebaut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2227" y="526648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2017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781" y="5301208"/>
            <a:ext cx="1633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2013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naliz1.MINEK-CRIMEA\Рабочий стол\500_F_80925997_UnKZz9SiTQpHr044lRsZGrr8dURp1h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47" y="1630823"/>
            <a:ext cx="1041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86734955"/>
              </p:ext>
            </p:extLst>
          </p:nvPr>
        </p:nvGraphicFramePr>
        <p:xfrm>
          <a:off x="168682" y="1319866"/>
          <a:ext cx="4115286" cy="246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90000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Sicherheit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18113" y="899883"/>
            <a:ext cx="4253887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400" dirty="0">
                <a:solidFill>
                  <a:schemeClr val="tx1"/>
                </a:solidFill>
              </a:rPr>
              <a:t>Zahl von registrierten Verbrechen, pro 100 000 Einwohner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Picture 2" descr="M:\_Обмен\Для управления анализа соц-эк развития\стрелка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93" y="1295388"/>
            <a:ext cx="936104" cy="7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19466" y="1251294"/>
            <a:ext cx="134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  <a:latin typeface="Century Gothic" pitchFamily="34" charset="0"/>
              </a:rPr>
              <a:t>Rückgang</a:t>
            </a:r>
            <a:r>
              <a:rPr lang="en-US" sz="1400" b="1" dirty="0">
                <a:solidFill>
                  <a:srgbClr val="C00000"/>
                </a:solidFill>
                <a:latin typeface="Century Gothic" pitchFamily="34" charset="0"/>
              </a:rPr>
              <a:t> um 32,1%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94922814"/>
              </p:ext>
            </p:extLst>
          </p:nvPr>
        </p:nvGraphicFramePr>
        <p:xfrm>
          <a:off x="4860032" y="899882"/>
          <a:ext cx="4115286" cy="26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15022796"/>
              </p:ext>
            </p:extLst>
          </p:nvPr>
        </p:nvGraphicFramePr>
        <p:xfrm>
          <a:off x="-756592" y="3642994"/>
          <a:ext cx="9577064" cy="282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75264" y="4653136"/>
            <a:ext cx="13156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421</a:t>
            </a:r>
            <a:r>
              <a:rPr lang="ru-RU" sz="1300" dirty="0" smtClean="0">
                <a:latin typeface="Century Gothic" pitchFamily="34" charset="0"/>
              </a:rPr>
              <a:t> </a:t>
            </a:r>
            <a:r>
              <a:rPr lang="en-US" sz="1300" dirty="0" err="1" smtClean="0">
                <a:latin typeface="Century Gothic" pitchFamily="34" charset="0"/>
              </a:rPr>
              <a:t>Ortschaften</a:t>
            </a:r>
            <a:endParaRPr lang="ru-RU" sz="1300" dirty="0" smtClean="0">
              <a:latin typeface="Century Gothic" pitchFamily="34" charset="0"/>
            </a:endParaRPr>
          </a:p>
          <a:p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79,1% </a:t>
            </a:r>
            <a:r>
              <a:rPr lang="de-DE" sz="1300" dirty="0" smtClean="0">
                <a:latin typeface="Century Gothic" pitchFamily="34" charset="0"/>
              </a:rPr>
              <a:t>der</a:t>
            </a:r>
            <a:r>
              <a:rPr lang="de-DE" sz="13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300" dirty="0" smtClean="0">
                <a:latin typeface="Century Gothic" pitchFamily="34" charset="0"/>
              </a:rPr>
              <a:t>Bev</a:t>
            </a:r>
            <a:r>
              <a:rPr lang="de-DE" sz="1300" dirty="0" err="1" smtClean="0">
                <a:latin typeface="Century Gothic" pitchFamily="34" charset="0"/>
              </a:rPr>
              <a:t>ölkerung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4653136"/>
            <a:ext cx="13156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rgbClr val="C00000"/>
                </a:solidFill>
                <a:latin typeface="Century Gothic" pitchFamily="34" charset="0"/>
              </a:rPr>
              <a:t>624</a:t>
            </a:r>
            <a:r>
              <a:rPr lang="ru-RU" sz="1300" dirty="0" smtClean="0">
                <a:latin typeface="Century Gothic" pitchFamily="34" charset="0"/>
              </a:rPr>
              <a:t> </a:t>
            </a:r>
            <a:r>
              <a:rPr lang="de-DE" sz="1300" dirty="0" smtClean="0">
                <a:latin typeface="Century Gothic" pitchFamily="34" charset="0"/>
              </a:rPr>
              <a:t>Ortschaften</a:t>
            </a:r>
            <a:r>
              <a:rPr lang="ru-RU" sz="1300" dirty="0" smtClean="0">
                <a:latin typeface="Century Gothic" pitchFamily="34" charset="0"/>
              </a:rPr>
              <a:t>, </a:t>
            </a:r>
            <a:endParaRPr lang="ru-RU" sz="1300" dirty="0" smtClean="0">
              <a:latin typeface="Century Gothic" pitchFamily="34" charset="0"/>
            </a:endParaRPr>
          </a:p>
          <a:p>
            <a:r>
              <a:rPr lang="ru-RU" sz="1300" b="1" dirty="0" smtClean="0">
                <a:solidFill>
                  <a:srgbClr val="C00000"/>
                </a:solidFill>
                <a:latin typeface="Century Gothic" pitchFamily="34" charset="0"/>
              </a:rPr>
              <a:t>89,7% </a:t>
            </a:r>
            <a:r>
              <a:rPr lang="de-DE" sz="1300" dirty="0" smtClean="0">
                <a:latin typeface="Century Gothic" pitchFamily="34" charset="0"/>
              </a:rPr>
              <a:t>der Bevölkerung</a:t>
            </a:r>
            <a:endParaRPr lang="ru-RU" sz="13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4653136"/>
            <a:ext cx="13156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rgbClr val="C00000"/>
                </a:solidFill>
                <a:latin typeface="Century Gothic" pitchFamily="34" charset="0"/>
              </a:rPr>
              <a:t>1019</a:t>
            </a:r>
            <a:r>
              <a:rPr lang="ru-RU" sz="1300" dirty="0" smtClean="0">
                <a:latin typeface="Century Gothic" pitchFamily="34" charset="0"/>
              </a:rPr>
              <a:t> </a:t>
            </a:r>
            <a:r>
              <a:rPr lang="de-DE" sz="1300" dirty="0" smtClean="0">
                <a:latin typeface="Century Gothic" pitchFamily="34" charset="0"/>
              </a:rPr>
              <a:t>Ortschaften</a:t>
            </a:r>
            <a:r>
              <a:rPr lang="ru-RU" sz="1300" dirty="0" smtClean="0">
                <a:latin typeface="Century Gothic" pitchFamily="34" charset="0"/>
              </a:rPr>
              <a:t>, </a:t>
            </a:r>
            <a:endParaRPr lang="ru-RU" sz="1300" dirty="0" smtClean="0">
              <a:latin typeface="Century Gothic" pitchFamily="34" charset="0"/>
            </a:endParaRPr>
          </a:p>
          <a:p>
            <a:r>
              <a:rPr lang="ru-RU" sz="1300" b="1" dirty="0" smtClean="0">
                <a:solidFill>
                  <a:srgbClr val="C00000"/>
                </a:solidFill>
                <a:latin typeface="Century Gothic" pitchFamily="34" charset="0"/>
              </a:rPr>
              <a:t>100% </a:t>
            </a:r>
            <a:r>
              <a:rPr lang="de-DE" sz="1300" dirty="0" smtClean="0">
                <a:latin typeface="Century Gothic" pitchFamily="34" charset="0"/>
              </a:rPr>
              <a:t>der Bevölkerung</a:t>
            </a:r>
            <a:endParaRPr lang="ru-RU" sz="13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90001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Beziehungen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</a:t>
            </a:r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zwischen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</a:t>
            </a:r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Völkerschaften</a:t>
            </a:r>
            <a:endParaRPr lang="ru-RU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17" name="Picture 2" descr="M:\_Обмен\Для управления анализа соц-эк развития\стрелка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93" y="1295388"/>
            <a:ext cx="936104" cy="7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18112" y="2061051"/>
            <a:ext cx="8574367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lang="de-DE" sz="1400" dirty="0">
                <a:solidFill>
                  <a:schemeClr val="tx1"/>
                </a:solidFill>
              </a:rPr>
              <a:t>Versorgung von kompakten </a:t>
            </a:r>
            <a:r>
              <a:rPr lang="de-DE" sz="1400" dirty="0" smtClean="0">
                <a:solidFill>
                  <a:schemeClr val="tx1"/>
                </a:solidFill>
              </a:rPr>
              <a:t>Siedlungsgebieten </a:t>
            </a:r>
            <a:r>
              <a:rPr lang="de-DE" sz="1400" dirty="0">
                <a:solidFill>
                  <a:schemeClr val="tx1"/>
                </a:solidFill>
              </a:rPr>
              <a:t>deportierter Bürger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4289792"/>
              </p:ext>
            </p:extLst>
          </p:nvPr>
        </p:nvGraphicFramePr>
        <p:xfrm>
          <a:off x="318114" y="2520114"/>
          <a:ext cx="8646374" cy="105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4804" y="764704"/>
            <a:ext cx="1775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2010-2013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764704"/>
            <a:ext cx="191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2014-201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82106" y="3573219"/>
            <a:ext cx="8574367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lang="de-DE" sz="1400" dirty="0">
                <a:solidFill>
                  <a:schemeClr val="tx1"/>
                </a:solidFill>
              </a:rPr>
              <a:t>Versorgung mit Wohnungen und Grundstücken 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94617525"/>
              </p:ext>
            </p:extLst>
          </p:nvPr>
        </p:nvGraphicFramePr>
        <p:xfrm>
          <a:off x="282108" y="4004861"/>
          <a:ext cx="8646374" cy="86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9268" y="4797354"/>
            <a:ext cx="8574367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lang="fr-FR" sz="1400" dirty="0"/>
              <a:t>Bau von religiösen Objekten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17030744"/>
              </p:ext>
            </p:extLst>
          </p:nvPr>
        </p:nvGraphicFramePr>
        <p:xfrm>
          <a:off x="323530" y="5229202"/>
          <a:ext cx="8646374" cy="86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18112" y="980931"/>
            <a:ext cx="8574367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lang="fr-FR" sz="1400" dirty="0"/>
              <a:t>Finanzierung von Veranstaltungen zur Versorgung deportierter Bürger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9451569"/>
              </p:ext>
            </p:extLst>
          </p:nvPr>
        </p:nvGraphicFramePr>
        <p:xfrm>
          <a:off x="318114" y="1484581"/>
          <a:ext cx="8646374" cy="6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0258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90000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Wirtschaftliche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</a:t>
            </a:r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Entwicklung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1377" y="801855"/>
            <a:ext cx="4139095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b="1" dirty="0">
                <a:latin typeface="Century Gothic" pitchFamily="34" charset="0"/>
              </a:rPr>
              <a:t>Anteil der Realwirtschaft am Bruttoregionalprodukt</a:t>
            </a:r>
            <a:endParaRPr lang="ru-RU" sz="1300" b="1" dirty="0">
              <a:latin typeface="Century Gothic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73579063"/>
              </p:ext>
            </p:extLst>
          </p:nvPr>
        </p:nvGraphicFramePr>
        <p:xfrm>
          <a:off x="3707904" y="1055071"/>
          <a:ext cx="2808313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9124469"/>
              </p:ext>
            </p:extLst>
          </p:nvPr>
        </p:nvGraphicFramePr>
        <p:xfrm>
          <a:off x="6750924" y="1124744"/>
          <a:ext cx="2736304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851905962"/>
              </p:ext>
            </p:extLst>
          </p:nvPr>
        </p:nvGraphicFramePr>
        <p:xfrm>
          <a:off x="5220580" y="1078274"/>
          <a:ext cx="2880320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92488" y="3022490"/>
            <a:ext cx="180020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2013 г.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68143" y="3001049"/>
            <a:ext cx="180020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2015 г.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80311" y="2896181"/>
            <a:ext cx="180020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C00000"/>
                </a:solidFill>
                <a:latin typeface="Century Gothic" pitchFamily="34" charset="0"/>
              </a:rPr>
              <a:t>2016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  <a:latin typeface="Century Gothic" pitchFamily="34" charset="0"/>
              </a:rPr>
              <a:t>Prognose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4572000" y="3682447"/>
            <a:ext cx="4320480" cy="250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400" u="sng" dirty="0" err="1">
                <a:solidFill>
                  <a:prstClr val="black"/>
                </a:solidFill>
              </a:rPr>
              <a:t>Wichtigste</a:t>
            </a:r>
            <a:r>
              <a:rPr lang="en-US" sz="1400" u="sng" dirty="0">
                <a:solidFill>
                  <a:prstClr val="black"/>
                </a:solidFill>
              </a:rPr>
              <a:t> positive </a:t>
            </a:r>
            <a:r>
              <a:rPr lang="en-US" sz="1400" u="sng" dirty="0" err="1">
                <a:solidFill>
                  <a:prstClr val="black"/>
                </a:solidFill>
              </a:rPr>
              <a:t>Tendenzen</a:t>
            </a:r>
            <a:r>
              <a:rPr lang="en-US" sz="1400" u="sng" dirty="0">
                <a:solidFill>
                  <a:prstClr val="black"/>
                </a:solidFill>
              </a:rPr>
              <a:t> 2016 :</a:t>
            </a:r>
            <a:endParaRPr lang="ru-RU" sz="1400" b="0" dirty="0" smtClean="0">
              <a:solidFill>
                <a:prstClr val="black"/>
              </a:solidFill>
            </a:endParaRPr>
          </a:p>
          <a:p>
            <a:pPr marL="285750" indent="-285750" defTabSz="625475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r>
              <a:rPr lang="en-US" sz="1400" b="0" dirty="0" err="1">
                <a:solidFill>
                  <a:prstClr val="black"/>
                </a:solidFill>
              </a:rPr>
              <a:t>Investitionen</a:t>
            </a:r>
            <a:r>
              <a:rPr lang="en-US" sz="1400" b="0" dirty="0">
                <a:solidFill>
                  <a:prstClr val="black"/>
                </a:solidFill>
              </a:rPr>
              <a:t> </a:t>
            </a:r>
            <a:r>
              <a:rPr lang="en-US" sz="1400" b="0" dirty="0" smtClean="0">
                <a:solidFill>
                  <a:prstClr val="black"/>
                </a:solidFill>
              </a:rPr>
              <a:t>ins </a:t>
            </a:r>
            <a:r>
              <a:rPr lang="en-US" sz="1400" b="0" dirty="0" err="1">
                <a:solidFill>
                  <a:prstClr val="black"/>
                </a:solidFill>
              </a:rPr>
              <a:t>Grundkapital</a:t>
            </a:r>
            <a:r>
              <a:rPr lang="en-US" sz="1400" b="0" dirty="0">
                <a:solidFill>
                  <a:prstClr val="black"/>
                </a:solidFill>
              </a:rPr>
              <a:t> </a:t>
            </a:r>
            <a:r>
              <a:rPr lang="ru-RU" sz="1400" b="0" dirty="0" smtClean="0">
                <a:solidFill>
                  <a:prstClr val="black"/>
                </a:solidFill>
              </a:rPr>
              <a:t> – </a:t>
            </a:r>
            <a:r>
              <a:rPr lang="en-US" sz="1400" dirty="0" err="1">
                <a:solidFill>
                  <a:srgbClr val="C00000"/>
                </a:solidFill>
              </a:rPr>
              <a:t>Wachstum</a:t>
            </a:r>
            <a:r>
              <a:rPr lang="en-US" sz="1400" dirty="0">
                <a:solidFill>
                  <a:srgbClr val="C00000"/>
                </a:solidFill>
              </a:rPr>
              <a:t> um 28,2%</a:t>
            </a:r>
            <a:r>
              <a:rPr lang="ru-RU" sz="1400" b="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defTabSz="625475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r>
              <a:rPr lang="en-US" sz="1400" b="0" dirty="0" err="1">
                <a:solidFill>
                  <a:prstClr val="black"/>
                </a:solidFill>
              </a:rPr>
              <a:t>Agrarproduktion</a:t>
            </a:r>
            <a:r>
              <a:rPr lang="ru-RU" sz="1400" b="0" dirty="0" smtClean="0">
                <a:solidFill>
                  <a:prstClr val="black"/>
                </a:solidFill>
              </a:rPr>
              <a:t> – </a:t>
            </a:r>
            <a:r>
              <a:rPr lang="en-US" sz="1400" dirty="0" err="1">
                <a:solidFill>
                  <a:srgbClr val="C00000"/>
                </a:solidFill>
              </a:rPr>
              <a:t>Wachstum</a:t>
            </a:r>
            <a:r>
              <a:rPr lang="en-US" sz="1400" dirty="0">
                <a:solidFill>
                  <a:srgbClr val="C00000"/>
                </a:solidFill>
              </a:rPr>
              <a:t> um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2,8%</a:t>
            </a:r>
            <a:r>
              <a:rPr lang="ru-RU" sz="1400" b="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defTabSz="625475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r>
              <a:rPr lang="en-US" sz="1400" b="0" dirty="0" err="1">
                <a:solidFill>
                  <a:prstClr val="black"/>
                </a:solidFill>
              </a:rPr>
              <a:t>Umfang</a:t>
            </a:r>
            <a:r>
              <a:rPr lang="en-US" sz="1400" b="0" dirty="0">
                <a:solidFill>
                  <a:prstClr val="black"/>
                </a:solidFill>
              </a:rPr>
              <a:t> </a:t>
            </a:r>
            <a:r>
              <a:rPr lang="en-US" sz="1400" b="0" dirty="0" err="1" smtClean="0">
                <a:solidFill>
                  <a:prstClr val="black"/>
                </a:solidFill>
              </a:rPr>
              <a:t>abgeschlossener</a:t>
            </a:r>
            <a:r>
              <a:rPr lang="en-US" sz="1400" b="0" dirty="0" smtClean="0">
                <a:solidFill>
                  <a:prstClr val="black"/>
                </a:solidFill>
              </a:rPr>
              <a:t> </a:t>
            </a:r>
            <a:r>
              <a:rPr lang="en-US" sz="1400" b="0" dirty="0" err="1">
                <a:solidFill>
                  <a:prstClr val="black"/>
                </a:solidFill>
              </a:rPr>
              <a:t>Bauarbeiten</a:t>
            </a:r>
            <a:r>
              <a:rPr lang="en-US" sz="1400" b="0" dirty="0">
                <a:solidFill>
                  <a:prstClr val="black"/>
                </a:solidFill>
              </a:rPr>
              <a:t> </a:t>
            </a:r>
            <a:r>
              <a:rPr lang="ru-RU" sz="1400" b="0" dirty="0" smtClean="0">
                <a:solidFill>
                  <a:prstClr val="black"/>
                </a:solidFill>
              </a:rPr>
              <a:t>– </a:t>
            </a:r>
            <a:r>
              <a:rPr lang="en-US" sz="1400" dirty="0" err="1">
                <a:solidFill>
                  <a:srgbClr val="C00000"/>
                </a:solidFill>
              </a:rPr>
              <a:t>Wachstum</a:t>
            </a:r>
            <a:r>
              <a:rPr lang="en-US" sz="1400" dirty="0">
                <a:solidFill>
                  <a:srgbClr val="C00000"/>
                </a:solidFill>
              </a:rPr>
              <a:t> um das 1,8-Fache</a:t>
            </a:r>
            <a:r>
              <a:rPr lang="ru-RU" sz="1400" b="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defTabSz="625475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r>
              <a:rPr lang="de-DE" sz="1400" b="0" dirty="0">
                <a:solidFill>
                  <a:prstClr val="black"/>
                </a:solidFill>
              </a:rPr>
              <a:t>die Gesamtfläche der </a:t>
            </a:r>
            <a:r>
              <a:rPr lang="de-DE" sz="1400" b="0" dirty="0" smtClean="0">
                <a:solidFill>
                  <a:prstClr val="black"/>
                </a:solidFill>
              </a:rPr>
              <a:t>in Betrieb genommenen Wohnhäuser </a:t>
            </a:r>
            <a:r>
              <a:rPr lang="ru-RU" sz="1400" b="0" dirty="0" smtClean="0">
                <a:solidFill>
                  <a:prstClr val="black"/>
                </a:solidFill>
              </a:rPr>
              <a:t>– </a:t>
            </a:r>
            <a:r>
              <a:rPr lang="en-US" sz="1400" dirty="0" err="1">
                <a:solidFill>
                  <a:srgbClr val="C00000"/>
                </a:solidFill>
              </a:rPr>
              <a:t>Wachstum</a:t>
            </a:r>
            <a:r>
              <a:rPr lang="en-US" sz="1400" dirty="0">
                <a:solidFill>
                  <a:srgbClr val="C00000"/>
                </a:solidFill>
              </a:rPr>
              <a:t> um 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13%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defTabSz="625475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r>
              <a:rPr lang="en-US" sz="1400" b="0" dirty="0" err="1">
                <a:solidFill>
                  <a:prstClr val="black"/>
                </a:solidFill>
              </a:rPr>
              <a:t>Einnahmen</a:t>
            </a:r>
            <a:r>
              <a:rPr lang="en-US" sz="1400" b="0" dirty="0">
                <a:solidFill>
                  <a:prstClr val="black"/>
                </a:solidFill>
              </a:rPr>
              <a:t> des </a:t>
            </a:r>
            <a:r>
              <a:rPr lang="en-US" sz="1400" b="0" dirty="0" err="1">
                <a:solidFill>
                  <a:prstClr val="black"/>
                </a:solidFill>
              </a:rPr>
              <a:t>konsolidierten</a:t>
            </a:r>
            <a:r>
              <a:rPr lang="en-US" sz="1400" b="0" dirty="0">
                <a:solidFill>
                  <a:prstClr val="black"/>
                </a:solidFill>
              </a:rPr>
              <a:t> </a:t>
            </a:r>
            <a:r>
              <a:rPr lang="en-US" sz="1400" b="0" dirty="0" err="1">
                <a:solidFill>
                  <a:prstClr val="black"/>
                </a:solidFill>
              </a:rPr>
              <a:t>Haushalts</a:t>
            </a:r>
            <a:r>
              <a:rPr lang="en-US" sz="1400" b="0" dirty="0">
                <a:solidFill>
                  <a:prstClr val="black"/>
                </a:solidFill>
              </a:rPr>
              <a:t> </a:t>
            </a:r>
            <a:r>
              <a:rPr lang="ru-RU" sz="1400" b="0" dirty="0" smtClean="0">
                <a:solidFill>
                  <a:prstClr val="black"/>
                </a:solidFill>
              </a:rPr>
              <a:t>– </a:t>
            </a:r>
            <a:r>
              <a:rPr lang="en-US" sz="1400" dirty="0" err="1">
                <a:solidFill>
                  <a:srgbClr val="C00000"/>
                </a:solidFill>
              </a:rPr>
              <a:t>Wachstum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um </a:t>
            </a:r>
            <a:r>
              <a:rPr lang="ru-RU" sz="1600" dirty="0" smtClean="0">
                <a:solidFill>
                  <a:srgbClr val="C00000"/>
                </a:solidFill>
              </a:rPr>
              <a:t>29,2%</a:t>
            </a:r>
          </a:p>
          <a:p>
            <a:pPr marL="285750" indent="-285750" defTabSz="625475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endParaRPr lang="ru-RU" sz="1400" b="0" dirty="0" smtClean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83181775"/>
              </p:ext>
            </p:extLst>
          </p:nvPr>
        </p:nvGraphicFramePr>
        <p:xfrm>
          <a:off x="0" y="812906"/>
          <a:ext cx="4536504" cy="274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69847518"/>
              </p:ext>
            </p:extLst>
          </p:nvPr>
        </p:nvGraphicFramePr>
        <p:xfrm>
          <a:off x="467544" y="3480957"/>
          <a:ext cx="4112246" cy="297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00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90000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Wirtschaftliche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</a:t>
            </a:r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Entwicklung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808078"/>
            <a:ext cx="4536503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b="1" dirty="0">
                <a:latin typeface="Century Gothic" pitchFamily="34" charset="0"/>
              </a:rPr>
              <a:t>Einnahmen des konsolidierten Haushalts, Mrd. Rubel</a:t>
            </a:r>
            <a:endParaRPr lang="ru-RU" sz="1300" b="1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060" y="3501008"/>
            <a:ext cx="43689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1" i="0" u="none" strike="noStrike" kern="1200" baseline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de-DE" sz="1300" b="1" dirty="0">
                <a:solidFill>
                  <a:prstClr val="black"/>
                </a:solidFill>
                <a:latin typeface="Century Gothic" pitchFamily="34" charset="0"/>
                <a:cs typeface="+mn-cs"/>
              </a:rPr>
              <a:t>Tempo des Zuwachses (Rückgangs) der Bauprodukte, %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14930700"/>
              </p:ext>
            </p:extLst>
          </p:nvPr>
        </p:nvGraphicFramePr>
        <p:xfrm>
          <a:off x="-540568" y="1196752"/>
          <a:ext cx="5112568" cy="204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88889" y="836712"/>
            <a:ext cx="4139095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b="1" dirty="0">
                <a:solidFill>
                  <a:prstClr val="black"/>
                </a:solidFill>
                <a:latin typeface="Century Gothic" pitchFamily="34" charset="0"/>
              </a:rPr>
              <a:t>Anteil der Unternehmen, die Gewinne verzeichneten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,</a:t>
            </a:r>
            <a:r>
              <a:rPr lang="en-US" sz="130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8409814"/>
              </p:ext>
            </p:extLst>
          </p:nvPr>
        </p:nvGraphicFramePr>
        <p:xfrm>
          <a:off x="-756592" y="3727448"/>
          <a:ext cx="5328592" cy="229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00030515"/>
              </p:ext>
            </p:extLst>
          </p:nvPr>
        </p:nvGraphicFramePr>
        <p:xfrm>
          <a:off x="4429714" y="808078"/>
          <a:ext cx="4739398" cy="245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03135305"/>
              </p:ext>
            </p:extLst>
          </p:nvPr>
        </p:nvGraphicFramePr>
        <p:xfrm>
          <a:off x="4710655" y="3501007"/>
          <a:ext cx="4248472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90000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Industrie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66937" y="897198"/>
            <a:ext cx="4161859" cy="117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de-DE" sz="2500" dirty="0" smtClean="0">
                <a:solidFill>
                  <a:srgbClr val="C00000"/>
                </a:solidFill>
              </a:rPr>
              <a:t>Zum ersten Mal</a:t>
            </a:r>
            <a:endParaRPr lang="ru-RU" sz="2500" dirty="0" smtClean="0">
              <a:solidFill>
                <a:srgbClr val="C00000"/>
              </a:solidFill>
            </a:endParaRPr>
          </a:p>
          <a:p>
            <a:pPr algn="just"/>
            <a:r>
              <a:rPr lang="de-DE" sz="1400" b="0" dirty="0">
                <a:solidFill>
                  <a:prstClr val="black"/>
                </a:solidFill>
              </a:rPr>
              <a:t>erhielten die Industrieunternehmen der Republik Krim von 2015 bis 2017 </a:t>
            </a:r>
            <a:r>
              <a:rPr lang="de-DE" sz="1400" dirty="0">
                <a:solidFill>
                  <a:schemeClr val="tx1"/>
                </a:solidFill>
              </a:rPr>
              <a:t>staatliche Unterstützung für die Modernisierung und </a:t>
            </a:r>
            <a:r>
              <a:rPr lang="de-DE" sz="1400" dirty="0" smtClean="0">
                <a:solidFill>
                  <a:schemeClr val="tx1"/>
                </a:solidFill>
              </a:rPr>
              <a:t>Umrüstung </a:t>
            </a:r>
            <a:r>
              <a:rPr lang="de-DE" sz="1400" b="0" dirty="0">
                <a:solidFill>
                  <a:prstClr val="black"/>
                </a:solidFill>
              </a:rPr>
              <a:t>im Gesamtwert von mehr als </a:t>
            </a:r>
            <a:r>
              <a:rPr lang="ru-RU" sz="1400" b="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300 </a:t>
            </a:r>
            <a:r>
              <a:rPr lang="de-DE" sz="1400" dirty="0" smtClean="0">
                <a:solidFill>
                  <a:srgbClr val="C00000"/>
                </a:solidFill>
              </a:rPr>
              <a:t>Mio. Rubel</a:t>
            </a:r>
            <a:r>
              <a:rPr lang="ru-RU" sz="1400" dirty="0" smtClean="0">
                <a:solidFill>
                  <a:srgbClr val="C00000"/>
                </a:solidFill>
              </a:rPr>
              <a:t>. 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M:\_Обмен\Для управления анализа соц-эк развития\Фото\Судостроительный зали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5794"/>
            <a:ext cx="3600400" cy="24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572000" y="3561493"/>
            <a:ext cx="4320480" cy="28198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400" b="0" dirty="0">
                <a:solidFill>
                  <a:prstClr val="black"/>
                </a:solidFill>
              </a:rPr>
              <a:t>In der Republik Krim werden </a:t>
            </a:r>
            <a:r>
              <a:rPr lang="ru-RU" sz="2000" dirty="0" smtClean="0">
                <a:solidFill>
                  <a:srgbClr val="C00000"/>
                </a:solidFill>
              </a:rPr>
              <a:t>3 </a:t>
            </a:r>
            <a:r>
              <a:rPr lang="en-US" sz="1400" dirty="0" err="1" smtClean="0">
                <a:solidFill>
                  <a:prstClr val="black"/>
                </a:solidFill>
              </a:rPr>
              <a:t>Industrieparks</a:t>
            </a:r>
            <a:r>
              <a:rPr lang="ru-RU" sz="1400" b="0" dirty="0" smtClean="0">
                <a:solidFill>
                  <a:prstClr val="black"/>
                </a:solidFill>
              </a:rPr>
              <a:t>, </a:t>
            </a:r>
            <a:r>
              <a:rPr lang="en-US" sz="1400" b="0" dirty="0" err="1">
                <a:solidFill>
                  <a:prstClr val="black"/>
                </a:solidFill>
              </a:rPr>
              <a:t>eingerichtet</a:t>
            </a:r>
            <a:r>
              <a:rPr lang="en-US" sz="1400" b="0" dirty="0" smtClean="0">
                <a:solidFill>
                  <a:prstClr val="black"/>
                </a:solidFill>
              </a:rPr>
              <a:t>, </a:t>
            </a:r>
            <a:r>
              <a:rPr lang="en-US" sz="1400" b="0" dirty="0" err="1" smtClean="0">
                <a:solidFill>
                  <a:prstClr val="black"/>
                </a:solidFill>
              </a:rPr>
              <a:t>darunter</a:t>
            </a:r>
            <a:r>
              <a:rPr lang="ru-RU" sz="1400" b="0" dirty="0" smtClean="0">
                <a:solidFill>
                  <a:prstClr val="black"/>
                </a:solidFill>
              </a:rPr>
              <a:t>.:</a:t>
            </a:r>
          </a:p>
          <a:p>
            <a:pPr marL="285750" indent="-285750" defTabSz="625475">
              <a:spcBef>
                <a:spcPts val="60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r>
              <a:rPr lang="en-US" sz="1400" b="0" dirty="0" err="1">
                <a:solidFill>
                  <a:prstClr val="black"/>
                </a:solidFill>
              </a:rPr>
              <a:t>Baschtschissarai</a:t>
            </a:r>
            <a:r>
              <a:rPr lang="en-US" sz="1400" b="0" dirty="0" smtClean="0">
                <a:solidFill>
                  <a:prstClr val="black"/>
                </a:solidFill>
              </a:rPr>
              <a:t>,</a:t>
            </a:r>
          </a:p>
          <a:p>
            <a:pPr marL="285750" indent="-285750" defTabSz="625475">
              <a:spcBef>
                <a:spcPts val="60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r>
              <a:rPr lang="en-US" sz="1400" b="0" dirty="0" err="1" smtClean="0">
                <a:solidFill>
                  <a:prstClr val="black"/>
                </a:solidFill>
              </a:rPr>
              <a:t>Feodossija</a:t>
            </a:r>
            <a:endParaRPr lang="en-US" sz="1400" b="0" dirty="0" smtClean="0">
              <a:solidFill>
                <a:prstClr val="black"/>
              </a:solidFill>
            </a:endParaRPr>
          </a:p>
          <a:p>
            <a:pPr marL="285750" indent="-285750" defTabSz="625475">
              <a:spcBef>
                <a:spcPts val="600"/>
              </a:spcBef>
              <a:buFont typeface="Wingdings" pitchFamily="2" charset="2"/>
              <a:buChar char="q"/>
              <a:tabLst>
                <a:tab pos="88900" algn="l"/>
                <a:tab pos="804863" algn="l"/>
              </a:tabLst>
            </a:pPr>
            <a:r>
              <a:rPr lang="en-US" sz="1400" b="0" dirty="0" err="1">
                <a:solidFill>
                  <a:prstClr val="black"/>
                </a:solidFill>
              </a:rPr>
              <a:t>Jewpatorija</a:t>
            </a:r>
            <a:r>
              <a:rPr lang="en-US" sz="1400" b="0" dirty="0" smtClean="0">
                <a:solidFill>
                  <a:prstClr val="black"/>
                </a:solidFill>
              </a:rPr>
              <a:t>.</a:t>
            </a:r>
          </a:p>
          <a:p>
            <a:pPr defTabSz="625475">
              <a:spcBef>
                <a:spcPts val="600"/>
              </a:spcBef>
              <a:tabLst>
                <a:tab pos="88900" algn="l"/>
                <a:tab pos="804863" algn="l"/>
              </a:tabLst>
            </a:pPr>
            <a:r>
              <a:rPr lang="de-DE" sz="1400" b="0" dirty="0">
                <a:solidFill>
                  <a:prstClr val="black"/>
                </a:solidFill>
              </a:rPr>
              <a:t>Aus dem föderalen Haushalt werden 2016-2020 folgende Summen </a:t>
            </a:r>
            <a:r>
              <a:rPr lang="de-DE" sz="1400" b="0" dirty="0" smtClean="0">
                <a:solidFill>
                  <a:prstClr val="black"/>
                </a:solidFill>
              </a:rPr>
              <a:t>bereitgestellt - </a:t>
            </a:r>
            <a:r>
              <a:rPr lang="ru-RU" sz="1400" b="0" dirty="0" smtClean="0">
                <a:solidFill>
                  <a:prstClr val="black"/>
                </a:solidFill>
              </a:rPr>
              <a:t>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3,9 </a:t>
            </a:r>
            <a:r>
              <a:rPr lang="en-US" sz="1400" dirty="0" err="1">
                <a:solidFill>
                  <a:srgbClr val="C00000"/>
                </a:solidFill>
              </a:rPr>
              <a:t>Mrd</a:t>
            </a:r>
            <a:r>
              <a:rPr lang="en-US" sz="1400" dirty="0">
                <a:solidFill>
                  <a:srgbClr val="C00000"/>
                </a:solidFill>
              </a:rPr>
              <a:t>. </a:t>
            </a:r>
            <a:r>
              <a:rPr lang="en-US" sz="1400" dirty="0" err="1">
                <a:solidFill>
                  <a:srgbClr val="C00000"/>
                </a:solidFill>
              </a:rPr>
              <a:t>Rubel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darunter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2017 - </a:t>
            </a:r>
            <a:r>
              <a:rPr lang="ru-RU" sz="2000" dirty="0" smtClean="0">
                <a:solidFill>
                  <a:srgbClr val="C00000"/>
                </a:solidFill>
              </a:rPr>
              <a:t>269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>
                <a:solidFill>
                  <a:srgbClr val="C00000"/>
                </a:solidFill>
              </a:rPr>
              <a:t>Mio. Rubel</a:t>
            </a:r>
            <a:r>
              <a:rPr lang="ru-RU" sz="1400" dirty="0" smtClean="0">
                <a:solidFill>
                  <a:srgbClr val="C00000"/>
                </a:solidFill>
              </a:rPr>
              <a:t>, </a:t>
            </a:r>
            <a:endParaRPr lang="de-DE" sz="1400" dirty="0" smtClean="0">
              <a:solidFill>
                <a:srgbClr val="C00000"/>
              </a:solidFill>
            </a:endParaRPr>
          </a:p>
          <a:p>
            <a:pPr defTabSz="625475">
              <a:spcBef>
                <a:spcPts val="600"/>
              </a:spcBef>
              <a:tabLst>
                <a:tab pos="88900" algn="l"/>
                <a:tab pos="804863" algn="l"/>
              </a:tabLst>
            </a:pPr>
            <a:r>
              <a:rPr lang="ru-RU" sz="2000" dirty="0" smtClean="0">
                <a:solidFill>
                  <a:srgbClr val="C00000"/>
                </a:solidFill>
              </a:rPr>
              <a:t>8,3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>
                <a:solidFill>
                  <a:srgbClr val="C00000"/>
                </a:solidFill>
              </a:rPr>
              <a:t>Tausend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neue Arbeitsplätze </a:t>
            </a:r>
            <a:r>
              <a:rPr lang="en-US" sz="1400" b="0" dirty="0" err="1">
                <a:solidFill>
                  <a:prstClr val="black"/>
                </a:solidFill>
              </a:rPr>
              <a:t>geschaffen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60122827"/>
              </p:ext>
            </p:extLst>
          </p:nvPr>
        </p:nvGraphicFramePr>
        <p:xfrm>
          <a:off x="4582656" y="867110"/>
          <a:ext cx="4248472" cy="281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6085" y="2564904"/>
            <a:ext cx="430506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entury Gothic" pitchFamily="34" charset="0"/>
              </a:rPr>
              <a:t>Auslastung der Unternehmen </a:t>
            </a:r>
            <a:r>
              <a:rPr lang="de-DE" sz="1400" b="1" dirty="0" smtClean="0">
                <a:latin typeface="Century Gothic" pitchFamily="34" charset="0"/>
              </a:rPr>
              <a:t>im Verteidigungsindustriekomplex:</a:t>
            </a:r>
            <a:endParaRPr lang="ru-RU" sz="1400" b="1" dirty="0" smtClean="0">
              <a:latin typeface="Century Gothic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200" dirty="0" smtClean="0">
                <a:latin typeface="Century Gothic" pitchFamily="34" charset="0"/>
              </a:rPr>
              <a:t>2013 г. – </a:t>
            </a:r>
            <a:r>
              <a:rPr lang="ru-RU" sz="1400" b="1" dirty="0" smtClean="0">
                <a:latin typeface="Century Gothic" pitchFamily="34" charset="0"/>
              </a:rPr>
              <a:t>30-40%;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200" dirty="0" smtClean="0">
                <a:latin typeface="Century Gothic" pitchFamily="34" charset="0"/>
              </a:rPr>
              <a:t>2017 г. – </a:t>
            </a: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60%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, </a:t>
            </a:r>
            <a:endParaRPr lang="de-DE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de-DE" sz="1200" dirty="0" smtClean="0">
                <a:latin typeface="Century Gothic" pitchFamily="34" charset="0"/>
              </a:rPr>
              <a:t>Wert der Verträge </a:t>
            </a:r>
            <a:r>
              <a:rPr lang="ru-RU" sz="1200" dirty="0" smtClean="0">
                <a:latin typeface="Century Gothic" pitchFamily="34" charset="0"/>
              </a:rPr>
              <a:t>– 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22 </a:t>
            </a:r>
            <a:r>
              <a:rPr lang="de-DE" sz="1200" b="1" dirty="0" smtClean="0">
                <a:solidFill>
                  <a:srgbClr val="C00000"/>
                </a:solidFill>
                <a:latin typeface="Century Gothic" pitchFamily="34" charset="0"/>
              </a:rPr>
              <a:t>Mrd.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de-DE" sz="1200" b="1" dirty="0" smtClean="0">
                <a:solidFill>
                  <a:srgbClr val="C00000"/>
                </a:solidFill>
                <a:latin typeface="Century Gothic" pitchFamily="34" charset="0"/>
              </a:rPr>
              <a:t>Rubel</a:t>
            </a:r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.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47411"/>
            <a:ext cx="8229600" cy="52322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Rohstoff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- und 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Energiebereich</a:t>
            </a:r>
            <a:endPara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9789"/>
            <a:ext cx="3528392" cy="203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47850293"/>
              </p:ext>
            </p:extLst>
          </p:nvPr>
        </p:nvGraphicFramePr>
        <p:xfrm>
          <a:off x="4602697" y="3709995"/>
          <a:ext cx="4214664" cy="237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4790090"/>
              </p:ext>
            </p:extLst>
          </p:nvPr>
        </p:nvGraphicFramePr>
        <p:xfrm>
          <a:off x="4860032" y="1484784"/>
          <a:ext cx="4049187" cy="200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51061907"/>
              </p:ext>
            </p:extLst>
          </p:nvPr>
        </p:nvGraphicFramePr>
        <p:xfrm>
          <a:off x="110756" y="3140967"/>
          <a:ext cx="4392488" cy="332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7504" y="897228"/>
            <a:ext cx="426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Century Gothic" pitchFamily="34" charset="0"/>
              </a:rPr>
              <a:t>Anzahl</a:t>
            </a:r>
            <a:r>
              <a:rPr lang="en-US" sz="1400" b="1" dirty="0">
                <a:latin typeface="Century Gothic" pitchFamily="34" charset="0"/>
              </a:rPr>
              <a:t> der </a:t>
            </a:r>
            <a:r>
              <a:rPr lang="en-US" sz="1400" b="1" dirty="0" err="1">
                <a:latin typeface="Century Gothic" pitchFamily="34" charset="0"/>
              </a:rPr>
              <a:t>gasifizierten</a:t>
            </a:r>
            <a:r>
              <a:rPr lang="en-US" sz="1400" b="1" dirty="0">
                <a:latin typeface="Century Gothic" pitchFamily="34" charset="0"/>
              </a:rPr>
              <a:t> </a:t>
            </a:r>
            <a:r>
              <a:rPr lang="en-US" sz="1400" b="1" dirty="0" err="1" smtClean="0">
                <a:latin typeface="Century Gothic" pitchFamily="34" charset="0"/>
              </a:rPr>
              <a:t>Ortschaften</a:t>
            </a:r>
            <a:endParaRPr lang="en-US" sz="1400" b="1" dirty="0" smtClean="0"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   5                 12                23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192465"/>
            <a:ext cx="41764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de-DE" sz="1300" b="1" dirty="0">
                <a:solidFill>
                  <a:prstClr val="black"/>
                </a:solidFill>
                <a:latin typeface="Century Gothic" pitchFamily="34" charset="0"/>
              </a:rPr>
              <a:t>Anteil der Stromerzeugung mit eigenen Erzeugungskapazitäten an gesamter Verbrauchsmenge, %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0506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entury Gothic" pitchFamily="34" charset="0"/>
              </a:rPr>
              <a:t>Bau</a:t>
            </a:r>
            <a:r>
              <a:rPr lang="en-US" sz="1200" b="1" dirty="0">
                <a:latin typeface="Century Gothic" pitchFamily="34" charset="0"/>
              </a:rPr>
              <a:t> von</a:t>
            </a:r>
            <a:r>
              <a:rPr lang="ru-RU" sz="1200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</a:t>
            </a:r>
            <a:r>
              <a:rPr lang="de-DE" sz="16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200" b="1" dirty="0" err="1" smtClean="0">
                <a:latin typeface="Century Gothic" pitchFamily="34" charset="0"/>
              </a:rPr>
              <a:t>Wärmekraftwerken</a:t>
            </a:r>
            <a:r>
              <a:rPr lang="ru-RU" sz="1200" dirty="0" smtClean="0">
                <a:latin typeface="Century Gothic" pitchFamily="34" charset="0"/>
              </a:rPr>
              <a:t> </a:t>
            </a:r>
            <a:r>
              <a:rPr lang="en-US" sz="1200" dirty="0" err="1">
                <a:latin typeface="Century Gothic" pitchFamily="34" charset="0"/>
              </a:rPr>
              <a:t>mit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1200" dirty="0" err="1">
                <a:latin typeface="Century Gothic" pitchFamily="34" charset="0"/>
              </a:rPr>
              <a:t>Gesamtkapazität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1200" dirty="0" smtClean="0">
                <a:latin typeface="Century Gothic" pitchFamily="34" charset="0"/>
              </a:rPr>
              <a:t>von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940 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MW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975769170"/>
              </p:ext>
            </p:extLst>
          </p:nvPr>
        </p:nvGraphicFramePr>
        <p:xfrm>
          <a:off x="4545533" y="3645024"/>
          <a:ext cx="4566157" cy="277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6991490"/>
              </p:ext>
            </p:extLst>
          </p:nvPr>
        </p:nvGraphicFramePr>
        <p:xfrm>
          <a:off x="282109" y="3789040"/>
          <a:ext cx="428989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90000"/>
            <a:ext cx="7679224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a typeface="+mn-ea"/>
                <a:cs typeface="Arial" charset="0"/>
              </a:rPr>
              <a:t>Landwirtschaft</a:t>
            </a:r>
            <a:endParaRPr lang="ru-RU" sz="3200" kern="1200" dirty="0">
              <a:ea typeface="+mn-ea"/>
              <a:cs typeface="Arial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64048626"/>
              </p:ext>
            </p:extLst>
          </p:nvPr>
        </p:nvGraphicFramePr>
        <p:xfrm>
          <a:off x="4572000" y="836712"/>
          <a:ext cx="43924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87606" y="4434375"/>
            <a:ext cx="202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latin typeface="Century Gothic" pitchFamily="34" charset="0"/>
              </a:rPr>
              <a:t>Gerodet</a:t>
            </a:r>
            <a:r>
              <a:rPr lang="en-US" sz="1200" b="1" dirty="0" smtClean="0">
                <a:solidFill>
                  <a:srgbClr val="C00000"/>
                </a:solidFill>
                <a:latin typeface="Century Gothic" pitchFamily="34" charset="0"/>
              </a:rPr>
              <a:t> - 1041 ha </a:t>
            </a:r>
            <a:r>
              <a:rPr lang="en-US" sz="1200" b="1" dirty="0" err="1">
                <a:solidFill>
                  <a:srgbClr val="C00000"/>
                </a:solidFill>
                <a:latin typeface="Century Gothic" pitchFamily="34" charset="0"/>
              </a:rPr>
              <a:t>Gepflanzt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 - 1400 ha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48264" y="4203543"/>
            <a:ext cx="202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rgbClr val="C00000"/>
                </a:solidFill>
                <a:latin typeface="Century Gothic" pitchFamily="34" charset="0"/>
              </a:rPr>
              <a:t>Gerodet - 568 ha </a:t>
            </a:r>
          </a:p>
          <a:p>
            <a:r>
              <a:rPr lang="sv-SE" sz="1200" b="1" dirty="0">
                <a:solidFill>
                  <a:srgbClr val="C00000"/>
                </a:solidFill>
                <a:latin typeface="Century Gothic" pitchFamily="34" charset="0"/>
              </a:rPr>
              <a:t>Gepflanzt - 1700 ha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9197472"/>
              </p:ext>
            </p:extLst>
          </p:nvPr>
        </p:nvGraphicFramePr>
        <p:xfrm>
          <a:off x="107504" y="908720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02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Städtebau</a:t>
            </a:r>
            <a:endParaRPr lang="ru-RU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18113" y="1124744"/>
            <a:ext cx="8280920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1600" dirty="0">
                <a:solidFill>
                  <a:prstClr val="black"/>
                </a:solidFill>
              </a:rPr>
              <a:t>1. Vorhandensein der städtebaulichen Dokumentation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56306079"/>
              </p:ext>
            </p:extLst>
          </p:nvPr>
        </p:nvGraphicFramePr>
        <p:xfrm>
          <a:off x="318114" y="1584010"/>
          <a:ext cx="8646374" cy="112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438" y="2780928"/>
            <a:ext cx="8280920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2. </a:t>
            </a:r>
            <a:r>
              <a:rPr lang="de-DE" sz="1600" dirty="0">
                <a:solidFill>
                  <a:prstClr val="black"/>
                </a:solidFill>
              </a:rPr>
              <a:t>Aufhebung administrativer Barrieren bei der Bereitstellung von Bauland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27728459"/>
              </p:ext>
            </p:extLst>
          </p:nvPr>
        </p:nvGraphicFramePr>
        <p:xfrm>
          <a:off x="326439" y="3356992"/>
          <a:ext cx="8638049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48660" y="4437112"/>
            <a:ext cx="8280920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3. </a:t>
            </a:r>
            <a:r>
              <a:rPr lang="de-DE" sz="1600" dirty="0">
                <a:solidFill>
                  <a:prstClr val="black"/>
                </a:solidFill>
              </a:rPr>
              <a:t>Vereinfachte Übertragung der Eigentumsrechte auf individuelle Wohnobjekte und </a:t>
            </a:r>
            <a:r>
              <a:rPr lang="de-DE" sz="1600" dirty="0" smtClean="0">
                <a:solidFill>
                  <a:prstClr val="black"/>
                </a:solidFill>
              </a:rPr>
              <a:t>Landhäuser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19032550"/>
              </p:ext>
            </p:extLst>
          </p:nvPr>
        </p:nvGraphicFramePr>
        <p:xfrm>
          <a:off x="348661" y="5012973"/>
          <a:ext cx="8615827" cy="12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0708" y="908720"/>
            <a:ext cx="163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1B587C">
                    <a:lumMod val="75000"/>
                  </a:srgbClr>
                </a:solidFill>
                <a:latin typeface="Century Gothic" pitchFamily="34" charset="0"/>
              </a:rPr>
              <a:t>bis</a:t>
            </a:r>
            <a:r>
              <a:rPr lang="en-US" sz="1600" b="1" dirty="0">
                <a:solidFill>
                  <a:srgbClr val="1B587C">
                    <a:lumMod val="75000"/>
                  </a:srgbClr>
                </a:solidFill>
                <a:latin typeface="Century Gothic" pitchFamily="34" charset="0"/>
              </a:rPr>
              <a:t> 2014</a:t>
            </a:r>
            <a:endParaRPr lang="ru-RU" sz="1600" b="1" dirty="0">
              <a:solidFill>
                <a:srgbClr val="1B587C">
                  <a:lumMod val="75000"/>
                </a:srgb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9380" y="937422"/>
            <a:ext cx="163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2018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1068" y="908720"/>
            <a:ext cx="163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2017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05579444"/>
              </p:ext>
            </p:extLst>
          </p:nvPr>
        </p:nvGraphicFramePr>
        <p:xfrm>
          <a:off x="395536" y="3429000"/>
          <a:ext cx="59046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90000"/>
            <a:ext cx="7751232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Verkehrsinfrastruktur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56717300"/>
              </p:ext>
            </p:extLst>
          </p:nvPr>
        </p:nvGraphicFramePr>
        <p:xfrm>
          <a:off x="251520" y="764704"/>
          <a:ext cx="4464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4805557"/>
              </p:ext>
            </p:extLst>
          </p:nvPr>
        </p:nvGraphicFramePr>
        <p:xfrm>
          <a:off x="4729857" y="920649"/>
          <a:ext cx="4049187" cy="231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12566" y="1556792"/>
            <a:ext cx="168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 um das 12,8-Fache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170566"/>
            <a:ext cx="168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200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>um das 4,3-Fache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1518351"/>
              </p:ext>
            </p:extLst>
          </p:nvPr>
        </p:nvGraphicFramePr>
        <p:xfrm>
          <a:off x="4860032" y="3933056"/>
          <a:ext cx="3794213" cy="213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28790" y="4356100"/>
            <a:ext cx="139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C00000"/>
                </a:solidFill>
                <a:latin typeface="Century Gothic" pitchFamily="34" charset="0"/>
              </a:rPr>
              <a:t>Wachstum</a:t>
            </a:r>
            <a:r>
              <a:rPr lang="en-US" sz="1100" b="1" dirty="0">
                <a:solidFill>
                  <a:srgbClr val="C00000"/>
                </a:solidFill>
                <a:latin typeface="Century Gothic" pitchFamily="34" charset="0"/>
              </a:rPr>
              <a:t> um das 6,8-Fache</a:t>
            </a:r>
            <a:endParaRPr lang="ru-RU" sz="1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149080"/>
            <a:ext cx="21643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1400" dirty="0" smtClean="0">
                <a:solidFill>
                  <a:srgbClr val="C00000"/>
                </a:solidFill>
                <a:latin typeface="Century Gothic" pitchFamily="34" charset="0"/>
              </a:rPr>
              <a:t>Fährenzahl </a:t>
            </a:r>
            <a:r>
              <a:rPr lang="de-DE" sz="1400" dirty="0">
                <a:solidFill>
                  <a:srgbClr val="C00000"/>
                </a:solidFill>
                <a:latin typeface="Century Gothic" pitchFamily="34" charset="0"/>
              </a:rPr>
              <a:t>stieg von 2 auf 12 St.</a:t>
            </a:r>
            <a:endParaRPr lang="ru-RU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4968" y="3572816"/>
            <a:ext cx="42484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DE" sz="1300" b="1" dirty="0">
                <a:solidFill>
                  <a:prstClr val="black"/>
                </a:solidFill>
                <a:latin typeface="Century Gothic" pitchFamily="34" charset="0"/>
                <a:cs typeface="+mn-cs"/>
              </a:rPr>
              <a:t>Zahl der per Fährbetrieb beförderten Passagiere, Tsd. Mensch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7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90000"/>
            <a:ext cx="7679224" cy="584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Kurbereich</a:t>
            </a:r>
            <a:endPara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876256" y="6481142"/>
            <a:ext cx="216024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3A237AC6-D4F9-4971-A42B-A702E28E7492}" type="slidenum">
              <a:rPr lang="es-ES" sz="1600" smtClean="0">
                <a:solidFill>
                  <a:prstClr val="white"/>
                </a:solidFill>
                <a:latin typeface="Century Gothic" pitchFamily="34" charset="0"/>
                <a:cs typeface="Arial"/>
              </a:rPr>
              <a:pPr/>
              <a:t>9</a:t>
            </a:fld>
            <a:endParaRPr lang="es-ES" sz="1600" dirty="0">
              <a:solidFill>
                <a:prstClr val="white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318112" y="1124744"/>
            <a:ext cx="8574365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dirty="0" err="1">
                <a:solidFill>
                  <a:srgbClr val="1B587C">
                    <a:lumMod val="50000"/>
                  </a:srgbClr>
                </a:solidFill>
              </a:rPr>
              <a:t>Anteil</a:t>
            </a:r>
            <a:r>
              <a:rPr lang="en-US" sz="1600" dirty="0">
                <a:solidFill>
                  <a:srgbClr val="1B587C">
                    <a:lumMod val="50000"/>
                  </a:srgbClr>
                </a:solidFill>
              </a:rPr>
              <a:t> der </a:t>
            </a:r>
            <a:r>
              <a:rPr lang="en-US" sz="1600" dirty="0" err="1">
                <a:solidFill>
                  <a:srgbClr val="1B587C">
                    <a:lumMod val="50000"/>
                  </a:srgbClr>
                </a:solidFill>
              </a:rPr>
              <a:t>öffentlichen</a:t>
            </a:r>
            <a:r>
              <a:rPr lang="en-US" sz="1600" dirty="0">
                <a:solidFill>
                  <a:srgbClr val="1B587C">
                    <a:lumMod val="50000"/>
                  </a:srgbClr>
                </a:solidFill>
              </a:rPr>
              <a:t> </a:t>
            </a:r>
            <a:r>
              <a:rPr lang="en-US" sz="1600" dirty="0" err="1">
                <a:solidFill>
                  <a:srgbClr val="1B587C">
                    <a:lumMod val="50000"/>
                  </a:srgbClr>
                </a:solidFill>
              </a:rPr>
              <a:t>Strände</a:t>
            </a:r>
            <a:endParaRPr lang="ru-RU" sz="1600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4764" y="836712"/>
            <a:ext cx="163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1B587C">
                    <a:lumMod val="75000"/>
                  </a:srgbClr>
                </a:solidFill>
                <a:latin typeface="Century Gothic" pitchFamily="34" charset="0"/>
              </a:rPr>
              <a:t>Bis</a:t>
            </a:r>
            <a:r>
              <a:rPr lang="en-US" sz="1600" b="1" dirty="0">
                <a:solidFill>
                  <a:srgbClr val="1B587C">
                    <a:lumMod val="75000"/>
                  </a:srgbClr>
                </a:solidFill>
                <a:latin typeface="Century Gothic" pitchFamily="34" charset="0"/>
              </a:rPr>
              <a:t> 2014</a:t>
            </a:r>
            <a:endParaRPr lang="ru-RU" sz="1600" b="1" dirty="0">
              <a:solidFill>
                <a:srgbClr val="1B587C">
                  <a:lumMod val="75000"/>
                </a:srgbClr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3276" y="836712"/>
            <a:ext cx="163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2017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23527" y="2564904"/>
            <a:ext cx="8568951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solidFill>
                  <a:srgbClr val="1B587C">
                    <a:lumMod val="50000"/>
                  </a:srgbClr>
                </a:solidFill>
              </a:rPr>
              <a:t>System der </a:t>
            </a:r>
            <a:r>
              <a:rPr lang="en-US" sz="1600" dirty="0" err="1">
                <a:solidFill>
                  <a:srgbClr val="1B587C">
                    <a:lumMod val="50000"/>
                  </a:srgbClr>
                </a:solidFill>
              </a:rPr>
              <a:t>Touristennavigation</a:t>
            </a:r>
            <a:endParaRPr lang="ru-RU" sz="1600" dirty="0">
              <a:solidFill>
                <a:srgbClr val="1B587C">
                  <a:lumMod val="50000"/>
                </a:srgbClr>
              </a:solidFill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962990719"/>
              </p:ext>
            </p:extLst>
          </p:nvPr>
        </p:nvGraphicFramePr>
        <p:xfrm>
          <a:off x="323529" y="3068960"/>
          <a:ext cx="8568948" cy="112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323526" y="4221088"/>
            <a:ext cx="8568953" cy="50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sz="1600" dirty="0">
                <a:solidFill>
                  <a:srgbClr val="1B587C">
                    <a:lumMod val="50000"/>
                  </a:srgbClr>
                </a:solidFill>
              </a:rPr>
              <a:t>Schaffung der Touristeninfrastruktur bis 2020</a:t>
            </a:r>
            <a:endParaRPr lang="ru-RU" sz="1600" dirty="0">
              <a:solidFill>
                <a:srgbClr val="1B587C">
                  <a:lumMod val="50000"/>
                </a:srgbClr>
              </a:solidFill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1473044217"/>
              </p:ext>
            </p:extLst>
          </p:nvPr>
        </p:nvGraphicFramePr>
        <p:xfrm>
          <a:off x="323528" y="4725144"/>
          <a:ext cx="8568951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4189692027"/>
              </p:ext>
            </p:extLst>
          </p:nvPr>
        </p:nvGraphicFramePr>
        <p:xfrm>
          <a:off x="341856" y="1656017"/>
          <a:ext cx="8550623" cy="90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739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16389</TotalTime>
  <Words>1664</Words>
  <Application>Microsoft Office PowerPoint</Application>
  <PresentationFormat>Экран (4:3)</PresentationFormat>
  <Paragraphs>372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Презентация PowerPoint</vt:lpstr>
      <vt:lpstr>Wirtschaftliche Entwicklung</vt:lpstr>
      <vt:lpstr>Wirtschaftliche Entwicklung</vt:lpstr>
      <vt:lpstr>Industrie</vt:lpstr>
      <vt:lpstr>Rohstoff- und Energiebereich</vt:lpstr>
      <vt:lpstr>Landwirtschaft</vt:lpstr>
      <vt:lpstr>Städtebau</vt:lpstr>
      <vt:lpstr>Verkehrsinfrastruktur</vt:lpstr>
      <vt:lpstr>Kurbereich</vt:lpstr>
      <vt:lpstr>Презентация PowerPoint</vt:lpstr>
      <vt:lpstr>Презентация PowerPoint</vt:lpstr>
      <vt:lpstr>Staatliche Dienstleistungen und Unterstützung von KMU</vt:lpstr>
      <vt:lpstr>Sozialwesen</vt:lpstr>
      <vt:lpstr>Sozialwesen</vt:lpstr>
      <vt:lpstr>Gesundheitswesen</vt:lpstr>
      <vt:lpstr>Bildungswesen</vt:lpstr>
      <vt:lpstr>Umweltschutz</vt:lpstr>
      <vt:lpstr>Sicherheit</vt:lpstr>
      <vt:lpstr>Beziehungen zwischen Völkerschaften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София Э. Журавлева</cp:lastModifiedBy>
  <cp:revision>990</cp:revision>
  <cp:lastPrinted>2017-07-26T08:38:44Z</cp:lastPrinted>
  <dcterms:created xsi:type="dcterms:W3CDTF">2010-05-23T14:28:12Z</dcterms:created>
  <dcterms:modified xsi:type="dcterms:W3CDTF">2017-08-04T12:05:08Z</dcterms:modified>
</cp:coreProperties>
</file>